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y="6858000" cx="12192000"/>
  <p:notesSz cx="6858000" cy="9144000"/>
  <p:embeddedFontLst>
    <p:embeddedFont>
      <p:font typeface="Roboto"/>
      <p:regular r:id="rId47"/>
      <p:bold r:id="rId48"/>
      <p:italic r:id="rId49"/>
      <p:boldItalic r:id="rId50"/>
    </p:embeddedFont>
    <p:embeddedFont>
      <p:font typeface="Montserrat"/>
      <p:regular r:id="rId51"/>
      <p:bold r:id="rId52"/>
      <p:italic r:id="rId53"/>
      <p:boldItalic r:id="rId54"/>
    </p:embeddedFon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gdOLIBiaGCgqRYKOqHih2FoHTR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regular.fntdata"/><Relationship Id="rId50" Type="http://schemas.openxmlformats.org/officeDocument/2006/relationships/font" Target="fonts/Roboto-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7.xml"/><Relationship Id="rId55" Type="http://schemas.openxmlformats.org/officeDocument/2006/relationships/font" Target="fonts/CenturyGothic-regular.fntdata"/><Relationship Id="rId10" Type="http://schemas.openxmlformats.org/officeDocument/2006/relationships/slide" Target="slides/slide6.xml"/><Relationship Id="rId54" Type="http://schemas.openxmlformats.org/officeDocument/2006/relationships/font" Target="fonts/Montserrat-boldItalic.fntdata"/><Relationship Id="rId13" Type="http://schemas.openxmlformats.org/officeDocument/2006/relationships/slide" Target="slides/slide9.xml"/><Relationship Id="rId57" Type="http://schemas.openxmlformats.org/officeDocument/2006/relationships/font" Target="fonts/CenturyGothic-italic.fntdata"/><Relationship Id="rId12" Type="http://schemas.openxmlformats.org/officeDocument/2006/relationships/slide" Target="slides/slide8.xml"/><Relationship Id="rId56" Type="http://schemas.openxmlformats.org/officeDocument/2006/relationships/font" Target="fonts/CenturyGothic-bold.fntdata"/><Relationship Id="rId15" Type="http://schemas.openxmlformats.org/officeDocument/2006/relationships/slide" Target="slides/slide11.xml"/><Relationship Id="rId59" Type="http://customschemas.google.com/relationships/presentationmetadata" Target="metadata"/><Relationship Id="rId14" Type="http://schemas.openxmlformats.org/officeDocument/2006/relationships/slide" Target="slides/slide10.xml"/><Relationship Id="rId58" Type="http://schemas.openxmlformats.org/officeDocument/2006/relationships/font" Target="fonts/CenturyGothic-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mc.ncbi.nlm.nih.gov/articles/PMC4296828/" TargetMode="External"/><Relationship Id="rId3" Type="http://schemas.openxmlformats.org/officeDocument/2006/relationships/hyperlink" Target="https://pmc.ncbi.nlm.nih.gov/articles/PMC429682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a714151cd2_1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 name="Google Shape;93;g3a714151cd2_1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b="1" lang="en-US" sz="2100">
                <a:latin typeface="Century Gothic"/>
                <a:ea typeface="Century Gothic"/>
                <a:cs typeface="Century Gothic"/>
                <a:sym typeface="Century Gothic"/>
              </a:rPr>
              <a:t>Alyssa: </a:t>
            </a:r>
            <a:r>
              <a:rPr b="1" lang="en-US" sz="2100">
                <a:latin typeface="Century Gothic"/>
                <a:ea typeface="Century Gothic"/>
                <a:cs typeface="Century Gothic"/>
                <a:sym typeface="Century Gothic"/>
              </a:rPr>
              <a:t>Adult Coaching:</a:t>
            </a:r>
            <a:r>
              <a:rPr lang="en-US" sz="2100">
                <a:latin typeface="Century Gothic"/>
                <a:ea typeface="Century Gothic"/>
                <a:cs typeface="Century Gothic"/>
                <a:sym typeface="Century Gothic"/>
              </a:rPr>
              <a:t> Supporting teachers and paraprofessionals as co-facilitators of communication</a:t>
            </a:r>
            <a:endParaRPr sz="21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2100">
                <a:latin typeface="Century Gothic"/>
                <a:ea typeface="Century Gothic"/>
                <a:cs typeface="Century Gothic"/>
                <a:sym typeface="Century Gothic"/>
              </a:rPr>
              <a:t>Flexibility &amp; Adaptation:</a:t>
            </a:r>
            <a:r>
              <a:rPr lang="en-US" sz="2100">
                <a:latin typeface="Century Gothic"/>
                <a:ea typeface="Century Gothic"/>
                <a:cs typeface="Century Gothic"/>
                <a:sym typeface="Century Gothic"/>
              </a:rPr>
              <a:t> Pivoting activities in real time based on classroom energy, behavior, and student interests</a:t>
            </a:r>
            <a:endParaRPr sz="21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2100">
                <a:latin typeface="Century Gothic"/>
                <a:ea typeface="Century Gothic"/>
                <a:cs typeface="Century Gothic"/>
                <a:sym typeface="Century Gothic"/>
              </a:rPr>
              <a:t>Clinical Agility:</a:t>
            </a:r>
            <a:r>
              <a:rPr lang="en-US" sz="2100">
                <a:latin typeface="Century Gothic"/>
                <a:ea typeface="Century Gothic"/>
                <a:cs typeface="Century Gothic"/>
                <a:sym typeface="Century Gothic"/>
              </a:rPr>
              <a:t> Quickly pulling up songs, visuals, communication boards, or alternative activities during sessions</a:t>
            </a:r>
            <a:endParaRPr sz="21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2100">
                <a:latin typeface="Century Gothic"/>
                <a:ea typeface="Century Gothic"/>
                <a:cs typeface="Century Gothic"/>
                <a:sym typeface="Century Gothic"/>
              </a:rPr>
              <a:t>Comfort with Controlled Chaos:</a:t>
            </a:r>
            <a:r>
              <a:rPr lang="en-US" sz="2100">
                <a:latin typeface="Century Gothic"/>
                <a:ea typeface="Century Gothic"/>
                <a:cs typeface="Century Gothic"/>
                <a:sym typeface="Century Gothic"/>
              </a:rPr>
              <a:t> Understanding that engagement may look different than 1:1 teletherapy</a:t>
            </a:r>
            <a:endParaRPr sz="100">
              <a:latin typeface="Century Gothic"/>
              <a:ea typeface="Century Gothic"/>
              <a:cs typeface="Century Gothic"/>
              <a:sym typeface="Century Gothic"/>
            </a:endParaRPr>
          </a:p>
        </p:txBody>
      </p:sp>
      <p:sp>
        <p:nvSpPr>
          <p:cNvPr id="94" name="Google Shape;94;g3a714151cd2_1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a714151cd2_1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a714151cd2_1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Alyssa</a:t>
            </a:r>
            <a:endParaRPr/>
          </a:p>
        </p:txBody>
      </p:sp>
      <p:sp>
        <p:nvSpPr>
          <p:cNvPr id="101" name="Google Shape;101;g3a714151cd2_1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a714151cd2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a714151cd2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have all experienced pushback in teletherapy.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Pushback happens and we will talk about it more in the case studies as well, but getting out in front of it and educating admin and classroom staff.</a:t>
            </a:r>
            <a:endParaRPr/>
          </a:p>
          <a:p>
            <a:pPr indent="0" lvl="0" marL="0" rtl="0" algn="l">
              <a:spcBef>
                <a:spcPts val="0"/>
              </a:spcBef>
              <a:spcAft>
                <a:spcPts val="0"/>
              </a:spcAft>
              <a:buNone/>
            </a:pPr>
            <a:r>
              <a:rPr lang="en-US"/>
              <a:t>Working in partnership and developing rapport with those in-person with students (teachers, aides) is so important.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Reframing progress can increase buy-in.</a:t>
            </a:r>
            <a:endParaRPr/>
          </a:p>
          <a:p>
            <a:pPr indent="0" lvl="0" marL="0" rtl="0" algn="l">
              <a:spcBef>
                <a:spcPts val="0"/>
              </a:spcBef>
              <a:spcAft>
                <a:spcPts val="0"/>
              </a:spcAft>
              <a:buNone/>
            </a:pPr>
            <a:r>
              <a:t/>
            </a:r>
            <a:endParaRPr/>
          </a:p>
        </p:txBody>
      </p:sp>
      <p:sp>
        <p:nvSpPr>
          <p:cNvPr id="108" name="Google Shape;108;g3a714151cd2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a714151cd2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a714151cd2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Alyssa: Family Feedback - are there times when </a:t>
            </a:r>
            <a:r>
              <a:rPr lang="en-US"/>
              <a:t>families</a:t>
            </a:r>
            <a:r>
              <a:rPr lang="en-US"/>
              <a:t> are not initially comfortable with telepractice? absolutely, but it’s far less than you would expect.  Somethings we implement to combat that - trial period, increased communication with family/school/SLP, pictures and work samples to show progress</a:t>
            </a:r>
            <a:endParaRPr/>
          </a:p>
        </p:txBody>
      </p:sp>
      <p:sp>
        <p:nvSpPr>
          <p:cNvPr id="115" name="Google Shape;115;g3a714151cd2_1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baa507e41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baa507e41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Erica     15 minutes per case study</a:t>
            </a:r>
            <a:endParaRPr/>
          </a:p>
        </p:txBody>
      </p:sp>
      <p:sp>
        <p:nvSpPr>
          <p:cNvPr id="122" name="Google Shape;122;g3baa507e41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b7ba89051b_2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b7ba89051b_2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29" name="Google Shape;129;g3b7ba89051b_2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b7ba89051b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b7ba89051b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37" name="Google Shape;137;g3b7ba89051b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b7ba89051b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b7ba89051b_2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44" name="Google Shape;144;g3b7ba89051b_2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b7ba89051b_2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b7ba89051b_2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51" name="Google Shape;151;g3b7ba89051b_2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b7ba89051b_2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b7ba89051b_2_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58" name="Google Shape;158;g3b7ba89051b_2_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Erica welcome/introductions</a:t>
            </a:r>
            <a:endParaRPr/>
          </a:p>
        </p:txBody>
      </p:sp>
      <p:sp>
        <p:nvSpPr>
          <p:cNvPr id="36" name="Google Shape;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b7ba89051b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b7ba89051b_2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65" name="Google Shape;165;g3b7ba89051b_2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b7ba89051b_2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b7ba89051b_2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72" name="Google Shape;172;g3b7ba89051b_2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b7ba89051b_2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b7ba89051b_2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Andrea</a:t>
            </a:r>
            <a:endParaRPr/>
          </a:p>
        </p:txBody>
      </p:sp>
      <p:sp>
        <p:nvSpPr>
          <p:cNvPr id="179" name="Google Shape;179;g3b7ba89051b_2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b7ba89051b_2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b7ba89051b_2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Remy</a:t>
            </a:r>
            <a:endParaRPr/>
          </a:p>
          <a:p>
            <a:pPr indent="0" lvl="0" marL="0" rtl="0" algn="l">
              <a:spcBef>
                <a:spcPts val="0"/>
              </a:spcBef>
              <a:spcAft>
                <a:spcPts val="0"/>
              </a:spcAft>
              <a:buNone/>
            </a:pPr>
            <a:r>
              <a:rPr lang="en-US"/>
              <a:t> Quickly talk about her set up, her device was on a table mount,her first screen had her core vocabulary on a 15 icon/button grid, to access the “fringe vocabulary” a page was added to the food icon. let’s find food and that would open up to the various foods the caterpillar ate, let’s find the cupcake or what did he eat on Saturday.  I am happy to talk more about the set </a:t>
            </a:r>
            <a:r>
              <a:rPr lang="en-US"/>
              <a:t>during</a:t>
            </a:r>
            <a:r>
              <a:rPr lang="en-US"/>
              <a:t> our q&amp;a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Positioning is </a:t>
            </a:r>
            <a:r>
              <a:rPr lang="en-US"/>
              <a:t>important</a:t>
            </a:r>
            <a:r>
              <a:rPr lang="en-US"/>
              <a:t> with eye gaze because the student needs to be at angle where the device can calibrate the students eye movements and tell the difference between scanning and real selection </a:t>
            </a:r>
            <a:r>
              <a:rPr lang="en-US"/>
              <a:t>again</a:t>
            </a:r>
            <a:r>
              <a:rPr lang="en-US"/>
              <a:t> I am happy to go into this further during the q&amp;a</a:t>
            </a:r>
            <a:endParaRPr/>
          </a:p>
          <a:p>
            <a:pPr indent="0" lvl="0" marL="0" rtl="0" algn="l">
              <a:lnSpc>
                <a:spcPct val="115000"/>
              </a:lnSpc>
              <a:spcBef>
                <a:spcPts val="1200"/>
              </a:spcBef>
              <a:spcAft>
                <a:spcPts val="0"/>
              </a:spcAft>
              <a:buClr>
                <a:schemeClr val="dk1"/>
              </a:buClr>
              <a:buSzPts val="1100"/>
              <a:buFont typeface="Arial"/>
              <a:buNone/>
            </a:pPr>
            <a:r>
              <a:rPr lang="en-US">
                <a:highlight>
                  <a:srgbClr val="FFFFFF"/>
                </a:highlight>
              </a:rPr>
              <a:t>“In this model, telepractice works because the primary intervention target is actually the adults in the room. Your role is to coach the in-person aide in real time—encouraging pauses, reducing verbal prompting, and resisting the urge to rescue. I use simple, actionable coaching language such as, ‘Let’s wait and see what she does,’ or ‘That pause gave her space—great support.This approach builds adult capacity and allows the student to take more communicative control.”</a:t>
            </a:r>
            <a:endParaRPr>
              <a:highlight>
                <a:srgbClr val="FFFFFF"/>
              </a:highlight>
            </a:endParaRPr>
          </a:p>
          <a:p>
            <a:pPr indent="0" lvl="0" marL="0" rtl="0" algn="l">
              <a:spcBef>
                <a:spcPts val="1200"/>
              </a:spcBef>
              <a:spcAft>
                <a:spcPts val="0"/>
              </a:spcAft>
              <a:buNone/>
            </a:pPr>
            <a:r>
              <a:t/>
            </a:r>
            <a:endParaRPr/>
          </a:p>
        </p:txBody>
      </p:sp>
      <p:sp>
        <p:nvSpPr>
          <p:cNvPr id="186" name="Google Shape;186;g3b7ba89051b_2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b7ba89051b_2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b7ba89051b_2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a:highlight>
                  <a:srgbClr val="FFFFFF"/>
                </a:highlight>
              </a:rPr>
              <a:t>“Progress increased when everyone used consistent strategies across settings.</a:t>
            </a:r>
            <a:endParaRPr>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US">
                <a:highlight>
                  <a:srgbClr val="FFFFFF"/>
                </a:highlight>
              </a:rPr>
              <a:t>This included using the same prompting hierarchy, the same vocabulary locations, and the same expectations for wait time. Consistency reduces cognitive load and supports motor planning, which is especially important for students using eye gaze access. From a district perspective, this supports fidelity of implementation and generalization of skills.”</a:t>
            </a:r>
            <a:endParaRPr>
              <a:highlight>
                <a:srgbClr val="FFFFFF"/>
              </a:highlight>
            </a:endParaRPr>
          </a:p>
          <a:p>
            <a:pPr indent="0" lvl="0" marL="0" rtl="0" algn="l">
              <a:spcBef>
                <a:spcPts val="1200"/>
              </a:spcBef>
              <a:spcAft>
                <a:spcPts val="0"/>
              </a:spcAft>
              <a:buNone/>
            </a:pPr>
            <a:r>
              <a:t/>
            </a:r>
            <a:endParaRPr/>
          </a:p>
        </p:txBody>
      </p:sp>
      <p:sp>
        <p:nvSpPr>
          <p:cNvPr id="193" name="Google Shape;193;g3b7ba89051b_2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b7ba89051b_2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b7ba89051b_2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Remy here are some of the </a:t>
            </a:r>
            <a:r>
              <a:rPr lang="en-US"/>
              <a:t>language</a:t>
            </a:r>
            <a:r>
              <a:rPr lang="en-US"/>
              <a:t> you can use to help promote that consistency</a:t>
            </a:r>
            <a:endParaRPr/>
          </a:p>
        </p:txBody>
      </p:sp>
      <p:sp>
        <p:nvSpPr>
          <p:cNvPr id="200" name="Google Shape;200;g3b7ba89051b_2_1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b7ba89051b_2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b7ba89051b_2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Remy  here is some phrases you can use, that </a:t>
            </a:r>
            <a:r>
              <a:rPr lang="en-US"/>
              <a:t>beyond</a:t>
            </a:r>
            <a:r>
              <a:rPr lang="en-US"/>
              <a:t> good job,  when the </a:t>
            </a:r>
            <a:r>
              <a:rPr lang="en-US"/>
              <a:t>opportunities</a:t>
            </a:r>
            <a:r>
              <a:rPr lang="en-US"/>
              <a:t> arises during the session the session </a:t>
            </a:r>
            <a:endParaRPr/>
          </a:p>
        </p:txBody>
      </p:sp>
      <p:sp>
        <p:nvSpPr>
          <p:cNvPr id="207" name="Google Shape;207;g3b7ba89051b_2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b7ba89051b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b7ba89051b_2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Remy </a:t>
            </a:r>
            <a:endParaRPr/>
          </a:p>
          <a:p>
            <a:pPr indent="0" lvl="0" marL="0" rtl="0" algn="l">
              <a:spcBef>
                <a:spcPts val="0"/>
              </a:spcBef>
              <a:spcAft>
                <a:spcPts val="0"/>
              </a:spcAft>
              <a:buNone/>
            </a:pPr>
            <a:r>
              <a:rPr lang="en-US"/>
              <a:t>making sure you have time to debrief afterwards  grows and glows, problem solve, was that appropriate grid size, do we need to hide buttons  or add more, how much modeling will she need moving forward , was she </a:t>
            </a:r>
            <a:r>
              <a:rPr lang="en-US"/>
              <a:t>independent</a:t>
            </a:r>
            <a:r>
              <a:rPr lang="en-US"/>
              <a:t> ect this what we will be documenting   she </a:t>
            </a:r>
            <a:r>
              <a:rPr lang="en-US"/>
              <a:t>independently navigated through the pages, she initiated conversation by selecting hello independently as a response</a:t>
            </a:r>
            <a:endParaRPr/>
          </a:p>
          <a:p>
            <a:pPr indent="0" lvl="0" marL="0" rtl="0" algn="l">
              <a:spcBef>
                <a:spcPts val="0"/>
              </a:spcBef>
              <a:spcAft>
                <a:spcPts val="0"/>
              </a:spcAft>
              <a:buNone/>
            </a:pPr>
            <a:r>
              <a:rPr lang="en-US"/>
              <a:t> These responses will be what is documented in progress</a:t>
            </a:r>
            <a:endParaRPr/>
          </a:p>
          <a:p>
            <a:pPr indent="0" lvl="0" marL="0" rtl="0" algn="l">
              <a:spcBef>
                <a:spcPts val="0"/>
              </a:spcBef>
              <a:spcAft>
                <a:spcPts val="0"/>
              </a:spcAft>
              <a:buNone/>
            </a:pPr>
            <a:r>
              <a:t/>
            </a:r>
            <a:endParaRPr/>
          </a:p>
        </p:txBody>
      </p:sp>
      <p:sp>
        <p:nvSpPr>
          <p:cNvPr id="214" name="Google Shape;214;g3b7ba89051b_2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7ba89051b_2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b7ba89051b_2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381000" marR="381000" rtl="0" algn="l">
              <a:lnSpc>
                <a:spcPct val="115000"/>
              </a:lnSpc>
              <a:spcBef>
                <a:spcPts val="1200"/>
              </a:spcBef>
              <a:spcAft>
                <a:spcPts val="0"/>
              </a:spcAft>
              <a:buClr>
                <a:schemeClr val="dk1"/>
              </a:buClr>
              <a:buSzPts val="1100"/>
              <a:buFont typeface="Arial"/>
              <a:buNone/>
            </a:pPr>
            <a:r>
              <a:rPr lang="en-US">
                <a:highlight>
                  <a:srgbClr val="FFFFFF"/>
                </a:highlight>
              </a:rPr>
              <a:t>“Outcomes included increased AAC navigation, more intentional responses, and strong carryover by the adults supporting the student. The biggest takeaway is that telepractice is effective when we focus on connection rather than control. Literacy-based AAC activities create natural communication opportunities, and coaching adults allows those opportunities to extend beyond the therapy session.”</a:t>
            </a:r>
            <a:endParaRPr>
              <a:highlight>
                <a:srgbClr val="FFFFFF"/>
              </a:highlight>
            </a:endParaRPr>
          </a:p>
          <a:p>
            <a:pPr indent="0" lvl="0" marL="381000" marR="381000" rtl="0" algn="l">
              <a:lnSpc>
                <a:spcPct val="115000"/>
              </a:lnSpc>
              <a:spcBef>
                <a:spcPts val="1200"/>
              </a:spcBef>
              <a:spcAft>
                <a:spcPts val="0"/>
              </a:spcAft>
              <a:buClr>
                <a:schemeClr val="dk1"/>
              </a:buClr>
              <a:buSzPts val="1100"/>
              <a:buFont typeface="Arial"/>
              <a:buNone/>
            </a:pPr>
            <a:r>
              <a:t/>
            </a:r>
            <a:endParaRPr sz="1150">
              <a:solidFill>
                <a:srgbClr val="2424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
        <p:nvSpPr>
          <p:cNvPr id="221" name="Google Shape;221;g3b7ba89051b_2_1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b7ba89051b_2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b7ba89051b_2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bottom line is this: AAC telepractice works best when communication—not compliance—is the goal, and when we use our role to build capacity across the team rather than trying to manage every moment ourselves.”</a:t>
            </a:r>
            <a:endParaRPr/>
          </a:p>
        </p:txBody>
      </p:sp>
      <p:sp>
        <p:nvSpPr>
          <p:cNvPr id="228" name="Google Shape;228;g3b7ba89051b_2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3afb1b5ad35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 name="Google Shape;42;g3afb1b5ad35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Erica</a:t>
            </a:r>
            <a:endParaRPr/>
          </a:p>
        </p:txBody>
      </p:sp>
      <p:sp>
        <p:nvSpPr>
          <p:cNvPr id="43" name="Google Shape;43;g3afb1b5ad35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b69e1881d4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b69e1881d4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Remy</a:t>
            </a:r>
            <a:endParaRPr/>
          </a:p>
        </p:txBody>
      </p:sp>
      <p:sp>
        <p:nvSpPr>
          <p:cNvPr id="235" name="Google Shape;235;g3b69e1881d4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a714151cd2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a714151cd2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t>This case study is all about the reality of being a school-based clinician.</a:t>
            </a:r>
            <a:endParaRPr sz="1800"/>
          </a:p>
          <a:p>
            <a:pPr indent="0" lvl="0" marL="0" rtl="0" algn="l">
              <a:spcBef>
                <a:spcPts val="0"/>
              </a:spcBef>
              <a:spcAft>
                <a:spcPts val="0"/>
              </a:spcAft>
              <a:buNone/>
            </a:pPr>
            <a:r>
              <a:rPr lang="en-US" sz="1800"/>
              <a:t>Highlights from slide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US" sz="1800"/>
              <a:t>So, Is a classroom of eight-ten 4 year olds ideal for teletherapy? No, but can it work and be effective?  Absolutely.</a:t>
            </a:r>
            <a:endParaRPr sz="1800"/>
          </a:p>
          <a:p>
            <a:pPr indent="0" lvl="0" marL="0" rtl="0" algn="l">
              <a:spcBef>
                <a:spcPts val="0"/>
              </a:spcBef>
              <a:spcAft>
                <a:spcPts val="0"/>
              </a:spcAft>
              <a:buNone/>
            </a:pPr>
            <a:r>
              <a:rPr lang="en-US"/>
              <a:t>In this case study,</a:t>
            </a:r>
            <a:endParaRPr/>
          </a:p>
          <a:p>
            <a:pPr indent="0" lvl="0" marL="0" rtl="0" algn="l">
              <a:spcBef>
                <a:spcPts val="0"/>
              </a:spcBef>
              <a:spcAft>
                <a:spcPts val="0"/>
              </a:spcAft>
              <a:buNone/>
            </a:pPr>
            <a:r>
              <a:rPr lang="en-US"/>
              <a:t>Adult facilitation is NECESSARY</a:t>
            </a:r>
            <a:endParaRPr sz="1800"/>
          </a:p>
          <a:p>
            <a:pPr indent="-342900" lvl="0" marL="457200" rtl="0" algn="l">
              <a:lnSpc>
                <a:spcPct val="115000"/>
              </a:lnSpc>
              <a:spcBef>
                <a:spcPts val="1200"/>
              </a:spcBef>
              <a:spcAft>
                <a:spcPts val="0"/>
              </a:spcAft>
              <a:buClr>
                <a:schemeClr val="dk1"/>
              </a:buClr>
              <a:buSzPts val="1800"/>
              <a:buChar char="●"/>
            </a:pPr>
            <a:r>
              <a:rPr b="1" lang="en-US" sz="1800"/>
              <a:t>Frequency/Minutes:</a:t>
            </a:r>
            <a:r>
              <a:rPr lang="en-US" sz="1800"/>
              <a:t> 90 minutes per month (equivalent to weekly 20–30 minutes of push-in services plus teacher consultation)</a:t>
            </a:r>
            <a:endParaRPr sz="1800"/>
          </a:p>
          <a:p>
            <a:pPr indent="-342900" lvl="0" marL="457200" rtl="0" algn="l">
              <a:lnSpc>
                <a:spcPct val="115000"/>
              </a:lnSpc>
              <a:spcBef>
                <a:spcPts val="0"/>
              </a:spcBef>
              <a:spcAft>
                <a:spcPts val="0"/>
              </a:spcAft>
              <a:buClr>
                <a:schemeClr val="dk1"/>
              </a:buClr>
              <a:buSzPts val="1800"/>
              <a:buChar char="●"/>
            </a:pPr>
            <a:r>
              <a:rPr b="1" lang="en-US" sz="1800"/>
              <a:t>SLP Role:</a:t>
            </a:r>
            <a:r>
              <a:rPr lang="en-US" sz="1800"/>
              <a:t> Sole SLP assigned to the classroom</a:t>
            </a:r>
            <a:endParaRPr sz="1800"/>
          </a:p>
          <a:p>
            <a:pPr indent="-342900" lvl="0" marL="457200" rtl="0" algn="l">
              <a:lnSpc>
                <a:spcPct val="90000"/>
              </a:lnSpc>
              <a:spcBef>
                <a:spcPts val="1000"/>
              </a:spcBef>
              <a:spcAft>
                <a:spcPts val="0"/>
              </a:spcAft>
              <a:buClr>
                <a:schemeClr val="dk1"/>
              </a:buClr>
              <a:buSzPts val="1800"/>
              <a:buChar char="●"/>
            </a:pPr>
            <a:r>
              <a:rPr b="1" lang="en-US" sz="1800"/>
              <a:t>Support:</a:t>
            </a:r>
            <a:r>
              <a:rPr lang="en-US" sz="1800"/>
              <a:t> SLPA available for some (not all) classrooms</a:t>
            </a:r>
            <a:endParaRPr sz="1800"/>
          </a:p>
          <a:p>
            <a:pPr indent="-342900" lvl="0" marL="457200" rtl="0" algn="l">
              <a:lnSpc>
                <a:spcPct val="90000"/>
              </a:lnSpc>
              <a:spcBef>
                <a:spcPts val="1000"/>
              </a:spcBef>
              <a:spcAft>
                <a:spcPts val="0"/>
              </a:spcAft>
              <a:buClr>
                <a:schemeClr val="dk1"/>
              </a:buClr>
              <a:buSzPts val="1800"/>
              <a:buChar char="●"/>
            </a:pPr>
            <a:r>
              <a:rPr b="1" lang="en-US" sz="1800"/>
              <a:t>District Context:</a:t>
            </a:r>
            <a:r>
              <a:rPr lang="en-US" sz="1800"/>
              <a:t> Large, geographically remote district with a strong telepractice presence due to staffing challenges (not a post-COVID model)</a:t>
            </a:r>
            <a:endParaRPr sz="1800"/>
          </a:p>
          <a:p>
            <a:pPr indent="0" lvl="0" marL="0" rtl="0" algn="l">
              <a:lnSpc>
                <a:spcPct val="90000"/>
              </a:lnSpc>
              <a:spcBef>
                <a:spcPts val="1000"/>
              </a:spcBef>
              <a:spcAft>
                <a:spcPts val="0"/>
              </a:spcAft>
              <a:buNone/>
            </a:pPr>
            <a:r>
              <a:t/>
            </a:r>
            <a:endParaRPr sz="1800"/>
          </a:p>
          <a:p>
            <a:pPr indent="0" lvl="0" marL="0" rtl="0" algn="l">
              <a:lnSpc>
                <a:spcPct val="90000"/>
              </a:lnSpc>
              <a:spcBef>
                <a:spcPts val="1000"/>
              </a:spcBef>
              <a:spcAft>
                <a:spcPts val="0"/>
              </a:spcAft>
              <a:buNone/>
            </a:pPr>
            <a:r>
              <a:t/>
            </a:r>
            <a:endParaRPr/>
          </a:p>
        </p:txBody>
      </p:sp>
      <p:sp>
        <p:nvSpPr>
          <p:cNvPr id="242" name="Google Shape;242;g3a714151cd2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a714151cd2_1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a714151cd2_1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800"/>
              <a:t>Limited visual/aud access tends to be the biggest challenge.</a:t>
            </a:r>
            <a:endParaRPr sz="1800"/>
          </a:p>
          <a:p>
            <a:pPr indent="0" lvl="0" marL="0" rtl="0" algn="l">
              <a:spcBef>
                <a:spcPts val="0"/>
              </a:spcBef>
              <a:spcAft>
                <a:spcPts val="0"/>
              </a:spcAft>
              <a:buNone/>
            </a:pPr>
            <a:r>
              <a:t/>
            </a:r>
            <a:endParaRPr sz="1800"/>
          </a:p>
          <a:p>
            <a:pPr indent="-355600" lvl="0" marL="457200" rtl="0" algn="l">
              <a:spcBef>
                <a:spcPts val="0"/>
              </a:spcBef>
              <a:spcAft>
                <a:spcPts val="0"/>
              </a:spcAft>
              <a:buSzPts val="2000"/>
              <a:buChar char="-"/>
            </a:pPr>
            <a:r>
              <a:rPr lang="en-US" sz="1700"/>
              <a:t>This is often where telepractice gets misunderstood in school settings</a:t>
            </a:r>
            <a:endParaRPr sz="1700"/>
          </a:p>
          <a:p>
            <a:pPr indent="-355600" lvl="0" marL="457200" rtl="0" algn="l">
              <a:spcBef>
                <a:spcPts val="0"/>
              </a:spcBef>
              <a:spcAft>
                <a:spcPts val="0"/>
              </a:spcAft>
              <a:buSzPts val="2000"/>
              <a:buChar char="-"/>
            </a:pPr>
            <a:r>
              <a:rPr lang="en-US" sz="1700"/>
              <a:t>—&gt; communication access is the goal</a:t>
            </a:r>
            <a:endParaRPr sz="1700"/>
          </a:p>
          <a:p>
            <a:pPr indent="-355600" lvl="0" marL="457200" rtl="0" algn="l">
              <a:spcBef>
                <a:spcPts val="0"/>
              </a:spcBef>
              <a:spcAft>
                <a:spcPts val="0"/>
              </a:spcAft>
              <a:buSzPts val="2000"/>
              <a:buChar char="-"/>
            </a:pPr>
            <a:r>
              <a:rPr lang="en-US" sz="1700"/>
              <a:t>If this were in person, adult facilitation would still be required—tele just makes it visible.</a:t>
            </a:r>
            <a:endParaRPr sz="1800"/>
          </a:p>
        </p:txBody>
      </p:sp>
      <p:sp>
        <p:nvSpPr>
          <p:cNvPr id="249" name="Google Shape;249;g3a714151cd2_1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b6ab6f775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b6ab6f7753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I use CANVA frequently to lay out a session plan</a:t>
            </a:r>
            <a:endParaRPr/>
          </a:p>
          <a:p>
            <a:pPr indent="-317500" lvl="0" marL="457200" rtl="0" algn="l">
              <a:spcBef>
                <a:spcPts val="0"/>
              </a:spcBef>
              <a:spcAft>
                <a:spcPts val="0"/>
              </a:spcAft>
              <a:buSzPts val="1400"/>
              <a:buChar char="-"/>
            </a:pPr>
            <a:r>
              <a:rPr lang="en-US"/>
              <a:t>Consistent session structure increases predictability not only for the students, but also the adults in the classroom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picture we’re doing a “handwashing” theme, it took a fair amount of collaboration to get the materials for session (do you have buckets? access to soap/water, etc), but then play was easy and lasted</a:t>
            </a:r>
            <a:endParaRPr/>
          </a:p>
        </p:txBody>
      </p:sp>
      <p:sp>
        <p:nvSpPr>
          <p:cNvPr id="256" name="Google Shape;256;g3b6ab6f7753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b6ab6f7753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b6ab6f7753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sz="2000"/>
              <a:t>Again, consistency in structure is important for carry over and generalization, as well as buy-in</a:t>
            </a:r>
            <a:endParaRPr sz="2000"/>
          </a:p>
        </p:txBody>
      </p:sp>
      <p:sp>
        <p:nvSpPr>
          <p:cNvPr id="264" name="Google Shape;264;g3b6ab6f7753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b6d790b1f3_2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b6d790b1f3_2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the picture we’re using dot markers to dot “Ten Apples Up On Top” after reading the book and singing an apple song</a:t>
            </a:r>
            <a:endParaRPr/>
          </a:p>
        </p:txBody>
      </p:sp>
      <p:sp>
        <p:nvSpPr>
          <p:cNvPr id="274" name="Google Shape;274;g3b6d790b1f3_2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b6d790b1f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b6d790b1f3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42900" lvl="0" marL="457200" rtl="0" algn="l">
              <a:lnSpc>
                <a:spcPct val="115000"/>
              </a:lnSpc>
              <a:spcBef>
                <a:spcPts val="1200"/>
              </a:spcBef>
              <a:spcAft>
                <a:spcPts val="0"/>
              </a:spcAft>
              <a:buClr>
                <a:schemeClr val="dk1"/>
              </a:buClr>
              <a:buSzPts val="1800"/>
              <a:buFont typeface="Century Gothic"/>
              <a:buChar char="●"/>
            </a:pPr>
            <a:r>
              <a:rPr lang="en-US" sz="1800">
                <a:latin typeface="Century Gothic"/>
                <a:ea typeface="Century Gothic"/>
                <a:cs typeface="Century Gothic"/>
                <a:sym typeface="Century Gothic"/>
              </a:rPr>
              <a:t>Priming staff before sessions (e.g., normalizing movement, join/exit/rejoin behaviors)</a:t>
            </a:r>
            <a:endParaRPr sz="1800">
              <a:latin typeface="Century Gothic"/>
              <a:ea typeface="Century Gothic"/>
              <a:cs typeface="Century Gothic"/>
              <a:sym typeface="Century Gothic"/>
            </a:endParaRPr>
          </a:p>
          <a:p>
            <a:pPr indent="-342900" lvl="0" marL="457200" rtl="0" algn="l">
              <a:lnSpc>
                <a:spcPct val="115000"/>
              </a:lnSpc>
              <a:spcBef>
                <a:spcPts val="0"/>
              </a:spcBef>
              <a:spcAft>
                <a:spcPts val="0"/>
              </a:spcAft>
              <a:buClr>
                <a:schemeClr val="dk1"/>
              </a:buClr>
              <a:buSzPts val="1800"/>
              <a:buFont typeface="Century Gothic"/>
              <a:buChar char="●"/>
            </a:pPr>
            <a:r>
              <a:rPr lang="en-US" sz="1800">
                <a:latin typeface="Century Gothic"/>
                <a:ea typeface="Century Gothic"/>
                <a:cs typeface="Century Gothic"/>
                <a:sym typeface="Century Gothic"/>
              </a:rPr>
              <a:t>Naming clinical intentions out loud (e.g., focusing on wait time or following a student’s interest)</a:t>
            </a:r>
            <a:endParaRPr sz="1800">
              <a:latin typeface="Century Gothic"/>
              <a:ea typeface="Century Gothic"/>
              <a:cs typeface="Century Gothic"/>
              <a:sym typeface="Century Gothic"/>
            </a:endParaRPr>
          </a:p>
          <a:p>
            <a:pPr indent="-342900" lvl="0" marL="457200" rtl="0" algn="l">
              <a:lnSpc>
                <a:spcPct val="115000"/>
              </a:lnSpc>
              <a:spcBef>
                <a:spcPts val="0"/>
              </a:spcBef>
              <a:spcAft>
                <a:spcPts val="0"/>
              </a:spcAft>
              <a:buClr>
                <a:schemeClr val="dk1"/>
              </a:buClr>
              <a:buSzPts val="1800"/>
              <a:buFont typeface="Century Gothic"/>
              <a:buChar char="●"/>
            </a:pPr>
            <a:r>
              <a:rPr lang="en-US" sz="1800">
                <a:latin typeface="Century Gothic"/>
                <a:ea typeface="Century Gothic"/>
                <a:cs typeface="Century Gothic"/>
                <a:sym typeface="Century Gothic"/>
              </a:rPr>
              <a:t>In-the-moment feedback (e.g., “That was a great prompt—let’s try it again and see what he can do independently.”)</a:t>
            </a:r>
            <a:endParaRPr sz="1800">
              <a:latin typeface="Century Gothic"/>
              <a:ea typeface="Century Gothic"/>
              <a:cs typeface="Century Gothic"/>
              <a:sym typeface="Century Gothic"/>
            </a:endParaRPr>
          </a:p>
          <a:p>
            <a:pPr indent="0" lvl="0" marL="0" rtl="0" algn="l">
              <a:lnSpc>
                <a:spcPct val="115000"/>
              </a:lnSpc>
              <a:spcBef>
                <a:spcPts val="1200"/>
              </a:spcBef>
              <a:spcAft>
                <a:spcPts val="0"/>
              </a:spcAft>
              <a:buNone/>
            </a:pPr>
            <a:r>
              <a:t/>
            </a:r>
            <a:endParaRPr sz="1800">
              <a:latin typeface="Century Gothic"/>
              <a:ea typeface="Century Gothic"/>
              <a:cs typeface="Century Gothic"/>
              <a:sym typeface="Century Gothic"/>
            </a:endParaRPr>
          </a:p>
          <a:p>
            <a:pPr indent="0" lvl="0" marL="0" rtl="0" algn="l">
              <a:lnSpc>
                <a:spcPct val="115000"/>
              </a:lnSpc>
              <a:spcBef>
                <a:spcPts val="1200"/>
              </a:spcBef>
              <a:spcAft>
                <a:spcPts val="1200"/>
              </a:spcAft>
              <a:buNone/>
            </a:pPr>
            <a:r>
              <a:rPr lang="en-US" sz="1800">
                <a:latin typeface="Century Gothic"/>
                <a:ea typeface="Century Gothic"/>
                <a:cs typeface="Century Gothic"/>
                <a:sym typeface="Century Gothic"/>
              </a:rPr>
              <a:t>Picture - incorporating movement during session.  you can see that only 5/8 kids in this class are on screen and one is moving off.  They leave and rejoin activities all the time (same as in person - the difference is that in person i can see them and where they go so in this model i rely on classroom staff. In the picture you can see the two classrooms staff and one of the adults is the PT so we are cotreating in that class as she has one student there.</a:t>
            </a:r>
            <a:endParaRPr sz="1800">
              <a:latin typeface="Century Gothic"/>
              <a:ea typeface="Century Gothic"/>
              <a:cs typeface="Century Gothic"/>
              <a:sym typeface="Century Gothic"/>
            </a:endParaRPr>
          </a:p>
        </p:txBody>
      </p:sp>
      <p:sp>
        <p:nvSpPr>
          <p:cNvPr id="282" name="Google Shape;282;g3b6d790b1f3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b6ab6f775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b6ab6f7753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700"/>
              <a:t>Observers may believe the SLP is “just modeling” and not directly addressing goals - get out ahead of this and educate on modeling without expectations</a:t>
            </a:r>
            <a:endParaRPr sz="1700"/>
          </a:p>
          <a:p>
            <a:pPr indent="0" lvl="0" marL="0" rtl="0" algn="l">
              <a:spcBef>
                <a:spcPts val="0"/>
              </a:spcBef>
              <a:spcAft>
                <a:spcPts val="0"/>
              </a:spcAft>
              <a:buNone/>
            </a:pPr>
            <a:r>
              <a:t/>
            </a:r>
            <a:endParaRPr sz="18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1800">
                <a:latin typeface="Century Gothic"/>
                <a:ea typeface="Century Gothic"/>
                <a:cs typeface="Century Gothic"/>
                <a:sym typeface="Century Gothic"/>
              </a:rPr>
              <a:t>Progress Monitoring:</a:t>
            </a:r>
            <a:r>
              <a:rPr lang="en-US" sz="1800">
                <a:latin typeface="Century Gothic"/>
                <a:ea typeface="Century Gothic"/>
                <a:cs typeface="Century Gothic"/>
                <a:sym typeface="Century Gothic"/>
              </a:rPr>
              <a:t> requires collaboration with classroom staff</a:t>
            </a:r>
            <a:endParaRPr sz="18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1800">
                <a:latin typeface="Century Gothic"/>
                <a:ea typeface="Century Gothic"/>
                <a:cs typeface="Century Gothic"/>
                <a:sym typeface="Century Gothic"/>
              </a:rPr>
              <a:t>Student Outcomes:</a:t>
            </a:r>
            <a:r>
              <a:rPr lang="en-US" sz="1800">
                <a:latin typeface="Century Gothic"/>
                <a:ea typeface="Century Gothic"/>
                <a:cs typeface="Century Gothic"/>
                <a:sym typeface="Century Gothic"/>
              </a:rPr>
              <a:t> Increased participation and engagement</a:t>
            </a:r>
            <a:endParaRPr sz="18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rPr b="1" lang="en-US" sz="1800">
                <a:latin typeface="Century Gothic"/>
                <a:ea typeface="Century Gothic"/>
                <a:cs typeface="Century Gothic"/>
                <a:sym typeface="Century Gothic"/>
              </a:rPr>
              <a:t>Staff Outcomes:</a:t>
            </a:r>
            <a:r>
              <a:rPr lang="en-US" sz="1800">
                <a:latin typeface="Century Gothic"/>
                <a:ea typeface="Century Gothic"/>
                <a:cs typeface="Century Gothic"/>
                <a:sym typeface="Century Gothic"/>
              </a:rPr>
              <a:t> Strong carryover of strategies</a:t>
            </a:r>
            <a:endParaRPr sz="1800">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100"/>
              <a:buFont typeface="Arial"/>
              <a:buNone/>
            </a:pPr>
            <a:r>
              <a:t/>
            </a:r>
            <a:endParaRPr sz="1800">
              <a:latin typeface="Century Gothic"/>
              <a:ea typeface="Century Gothic"/>
              <a:cs typeface="Century Gothic"/>
              <a:sym typeface="Century Gothic"/>
            </a:endParaRPr>
          </a:p>
        </p:txBody>
      </p:sp>
      <p:sp>
        <p:nvSpPr>
          <p:cNvPr id="290" name="Google Shape;290;g3b6ab6f7753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bbeaf4e549_2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bbeaf4e549_2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300"/>
              <a:t>Keep data collection simple</a:t>
            </a:r>
            <a:endParaRPr sz="2300"/>
          </a:p>
        </p:txBody>
      </p:sp>
      <p:sp>
        <p:nvSpPr>
          <p:cNvPr id="297" name="Google Shape;297;g3bbeaf4e549_2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b6d790b1f3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b6d790b1f3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Clr>
                <a:schemeClr val="dk1"/>
              </a:buClr>
              <a:buSzPts val="1100"/>
              <a:buFont typeface="Arial"/>
              <a:buNone/>
            </a:pPr>
            <a:r>
              <a:rPr lang="en-US">
                <a:latin typeface="Montserrat"/>
                <a:ea typeface="Montserrat"/>
                <a:cs typeface="Montserrat"/>
                <a:sym typeface="Montserrat"/>
              </a:rPr>
              <a:t>You can still participate in school-wide </a:t>
            </a:r>
            <a:r>
              <a:rPr lang="en-US">
                <a:latin typeface="Montserrat"/>
                <a:ea typeface="Montserrat"/>
                <a:cs typeface="Montserrat"/>
                <a:sym typeface="Montserrat"/>
              </a:rPr>
              <a:t>meetings, be a part of their “sunshine committee”, mail cards to teachers, participate in parent teacher conferences, </a:t>
            </a:r>
            <a:endParaRPr>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457200" rtl="0" algn="l">
              <a:lnSpc>
                <a:spcPct val="115000"/>
              </a:lnSpc>
              <a:spcBef>
                <a:spcPts val="0"/>
              </a:spcBef>
              <a:spcAft>
                <a:spcPts val="0"/>
              </a:spcAft>
              <a:buClr>
                <a:schemeClr val="dk1"/>
              </a:buClr>
              <a:buSzPts val="1100"/>
              <a:buFont typeface="Arial"/>
              <a:buNone/>
            </a:pPr>
            <a:r>
              <a:rPr lang="en-US">
                <a:latin typeface="Montserrat"/>
                <a:ea typeface="Montserrat"/>
                <a:cs typeface="Montserrat"/>
                <a:sym typeface="Montserrat"/>
              </a:rPr>
              <a:t>Our School’s Therapy Dog, Eloise and I got some quality time on a RUFF DAY </a:t>
            </a:r>
            <a:endParaRPr>
              <a:latin typeface="Montserrat"/>
              <a:ea typeface="Montserrat"/>
              <a:cs typeface="Montserrat"/>
              <a:sym typeface="Montserrat"/>
            </a:endParaRPr>
          </a:p>
          <a:p>
            <a:pPr indent="0" lvl="0" marL="0" rtl="0" algn="l">
              <a:spcBef>
                <a:spcPts val="0"/>
              </a:spcBef>
              <a:spcAft>
                <a:spcPts val="0"/>
              </a:spcAft>
              <a:buNone/>
            </a:pPr>
            <a:r>
              <a:t/>
            </a:r>
            <a:endParaRPr/>
          </a:p>
        </p:txBody>
      </p:sp>
      <p:sp>
        <p:nvSpPr>
          <p:cNvPr id="305" name="Google Shape;305;g3b6d790b1f3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Erica</a:t>
            </a:r>
            <a:endParaRPr/>
          </a:p>
        </p:txBody>
      </p:sp>
      <p:sp>
        <p:nvSpPr>
          <p:cNvPr id="49" name="Google Shape;4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b6ab6f7753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b6ab6f7753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Preschool teletherapy works best when lean into what telepractice uniquely allows → real-time coaching, adaptability, and collaborative service delivery.</a:t>
            </a:r>
            <a:endParaRPr/>
          </a:p>
        </p:txBody>
      </p:sp>
      <p:sp>
        <p:nvSpPr>
          <p:cNvPr id="312" name="Google Shape;312;g3b6ab6f7753_0_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a6cf1cfefd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a6cf1cfefd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Survey: to keep the conversation going. What are your favorite telehealth resources and activities, but also your biggest challenges in telepractice?    This will help us to grow a collaborative community.     Q and A time </a:t>
            </a:r>
            <a:endParaRPr/>
          </a:p>
        </p:txBody>
      </p:sp>
      <p:sp>
        <p:nvSpPr>
          <p:cNvPr id="319" name="Google Shape;319;g3a6cf1cfefd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fb1b5ad35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afb1b5ad35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3afb1b5ad35_1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a6cf1cfef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 name="Google Shape;55;g3a6cf1cfef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latin typeface="Montserrat"/>
                <a:ea typeface="Montserrat"/>
                <a:cs typeface="Montserrat"/>
                <a:sym typeface="Montserrat"/>
              </a:rPr>
              <a:t>E: In many settings, not just teletherapy, we may have to grapple with the fact that the “reality” of our sessions may not match the “ideal.” That doesn’t mean that our work is ineffective.</a:t>
            </a:r>
            <a:endParaRPr>
              <a:latin typeface="Montserrat"/>
              <a:ea typeface="Montserrat"/>
              <a:cs typeface="Montserrat"/>
              <a:sym typeface="Montserrat"/>
            </a:endParaRPr>
          </a:p>
          <a:p>
            <a:pPr indent="0" lvl="0" marL="0" rtl="0" algn="l">
              <a:lnSpc>
                <a:spcPct val="115000"/>
              </a:lnSpc>
              <a:spcBef>
                <a:spcPts val="1200"/>
              </a:spcBef>
              <a:spcAft>
                <a:spcPts val="1200"/>
              </a:spcAft>
              <a:buClr>
                <a:schemeClr val="dk1"/>
              </a:buClr>
              <a:buSzPts val="1100"/>
              <a:buFont typeface="Arial"/>
              <a:buNone/>
            </a:pPr>
            <a:r>
              <a:rPr b="1" lang="en-US">
                <a:latin typeface="Montserrat"/>
                <a:ea typeface="Montserrat"/>
                <a:cs typeface="Montserrat"/>
                <a:sym typeface="Montserrat"/>
              </a:rPr>
              <a:t>Growth</a:t>
            </a:r>
            <a:r>
              <a:rPr b="1" lang="en-US">
                <a:latin typeface="Montserrat"/>
                <a:ea typeface="Montserrat"/>
                <a:cs typeface="Montserrat"/>
                <a:sym typeface="Montserrat"/>
              </a:rPr>
              <a:t> mindset, creativity, and collaboration with school staff/facilitators can lead to success.</a:t>
            </a:r>
            <a:endParaRPr b="1">
              <a:latin typeface="Montserrat"/>
              <a:ea typeface="Montserrat"/>
              <a:cs typeface="Montserrat"/>
              <a:sym typeface="Montserrat"/>
            </a:endParaRPr>
          </a:p>
        </p:txBody>
      </p:sp>
      <p:sp>
        <p:nvSpPr>
          <p:cNvPr id="56" name="Google Shape;56;g3a6cf1cfef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afaaa82c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 name="Google Shape;63;g3afaaa82cd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04800" lvl="0" marL="457200" rtl="0" algn="l">
              <a:lnSpc>
                <a:spcPct val="115000"/>
              </a:lnSpc>
              <a:spcBef>
                <a:spcPts val="1200"/>
              </a:spcBef>
              <a:spcAft>
                <a:spcPts val="0"/>
              </a:spcAft>
              <a:buClr>
                <a:srgbClr val="DD6926"/>
              </a:buClr>
              <a:buSzPts val="1200"/>
              <a:buFont typeface="Century Gothic"/>
              <a:buChar char="●"/>
            </a:pPr>
            <a:r>
              <a:rPr lang="en-US">
                <a:latin typeface="Century Gothic"/>
                <a:ea typeface="Century Gothic"/>
                <a:cs typeface="Century Gothic"/>
                <a:sym typeface="Century Gothic"/>
              </a:rPr>
              <a:t>E: ask for audience participation</a:t>
            </a:r>
            <a:endParaRPr>
              <a:latin typeface="Century Gothic"/>
              <a:ea typeface="Century Gothic"/>
              <a:cs typeface="Century Gothic"/>
              <a:sym typeface="Century Gothic"/>
            </a:endParaRPr>
          </a:p>
          <a:p>
            <a:pPr indent="-304800" lvl="0" marL="457200" rtl="0" algn="l">
              <a:lnSpc>
                <a:spcPct val="115000"/>
              </a:lnSpc>
              <a:spcBef>
                <a:spcPts val="0"/>
              </a:spcBef>
              <a:spcAft>
                <a:spcPts val="0"/>
              </a:spcAft>
              <a:buClr>
                <a:srgbClr val="DD6926"/>
              </a:buClr>
              <a:buSzPts val="1200"/>
              <a:buFont typeface="Century Gothic"/>
              <a:buChar char="●"/>
            </a:pPr>
            <a:r>
              <a:rPr lang="en-US">
                <a:latin typeface="Century Gothic"/>
                <a:ea typeface="Century Gothic"/>
                <a:cs typeface="Century Gothic"/>
                <a:sym typeface="Century Gothic"/>
              </a:rPr>
              <a:t>Tucker, J.K. (2012). Perspectives of Speech-Language Pathologists on the Use of Telepractice in Schools: The Qualitative View. </a:t>
            </a:r>
            <a:r>
              <a:rPr i="1" lang="en-US">
                <a:latin typeface="Century Gothic"/>
                <a:ea typeface="Century Gothic"/>
                <a:cs typeface="Century Gothic"/>
                <a:sym typeface="Century Gothic"/>
              </a:rPr>
              <a:t>International Journal of Telerehabilitation</a:t>
            </a:r>
            <a:r>
              <a:rPr lang="en-US">
                <a:latin typeface="Century Gothic"/>
                <a:ea typeface="Century Gothic"/>
                <a:cs typeface="Century Gothic"/>
                <a:sym typeface="Century Gothic"/>
              </a:rPr>
              <a:t>, 4(2), 47–60.</a:t>
            </a:r>
            <a:r>
              <a:rPr lang="en-US">
                <a:uFill>
                  <a:noFill/>
                </a:uFill>
                <a:latin typeface="Century Gothic"/>
                <a:ea typeface="Century Gothic"/>
                <a:cs typeface="Century Gothic"/>
                <a:sym typeface="Century Gothic"/>
                <a:hlinkClick r:id="rId2"/>
              </a:rPr>
              <a:t> </a:t>
            </a:r>
            <a:r>
              <a:rPr lang="en-US" u="sng">
                <a:solidFill>
                  <a:srgbClr val="099FBA"/>
                </a:solidFill>
                <a:latin typeface="Century Gothic"/>
                <a:ea typeface="Century Gothic"/>
                <a:cs typeface="Century Gothic"/>
                <a:sym typeface="Century Gothic"/>
                <a:hlinkClick r:id="rId3">
                  <a:extLst>
                    <a:ext uri="{A12FA001-AC4F-418D-AE19-62706E023703}">
                      <ahyp:hlinkClr val="tx"/>
                    </a:ext>
                  </a:extLst>
                </a:hlinkClick>
              </a:rPr>
              <a:t>https://pmc.ncbi.nlm.nih.gov/articles/PMC4296828/</a:t>
            </a:r>
            <a:endParaRPr/>
          </a:p>
        </p:txBody>
      </p:sp>
      <p:sp>
        <p:nvSpPr>
          <p:cNvPr id="64" name="Google Shape;64;g3afaaa82cd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a6cf1cfefd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 name="Google Shape;72;g3a6cf1cfefd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Alyssa: All of these skills are important for SLP’s in any setting, but may be even more important for SLP’s in teletherapy.</a:t>
            </a:r>
            <a:endParaRPr/>
          </a:p>
        </p:txBody>
      </p:sp>
      <p:sp>
        <p:nvSpPr>
          <p:cNvPr id="73" name="Google Shape;73;g3a6cf1cfefd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a714151cd2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 name="Google Shape;79;g3a714151cd2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Alyssa: Because the “reality” of teletherapy may be different from “ideal” therapy, A way to maximize effectiveness of sessions is to collaborate with teachers/support staff ahead of sessions.</a:t>
            </a:r>
            <a:endParaRPr/>
          </a:p>
        </p:txBody>
      </p:sp>
      <p:sp>
        <p:nvSpPr>
          <p:cNvPr id="80" name="Google Shape;80;g3a714151cd2_1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a714151cd2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 name="Google Shape;86;g3a714151cd2_1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Alyssa: Regulate ourselves, regulate paraprofessional when things feel chaotic.   Example situation</a:t>
            </a:r>
            <a:endParaRPr/>
          </a:p>
          <a:p>
            <a:pPr indent="0" lvl="0" marL="0" rtl="0" algn="l">
              <a:spcBef>
                <a:spcPts val="0"/>
              </a:spcBef>
              <a:spcAft>
                <a:spcPts val="0"/>
              </a:spcAft>
              <a:buNone/>
            </a:pPr>
            <a:r>
              <a:t/>
            </a:r>
            <a:endParaRPr/>
          </a:p>
          <a:p>
            <a:pPr indent="0" lvl="0" marL="0" rtl="0" algn="l">
              <a:lnSpc>
                <a:spcPct val="90000"/>
              </a:lnSpc>
              <a:spcBef>
                <a:spcPts val="1000"/>
              </a:spcBef>
              <a:spcAft>
                <a:spcPts val="0"/>
              </a:spcAft>
              <a:buNone/>
            </a:pPr>
            <a:r>
              <a:rPr lang="en-US" sz="2400">
                <a:latin typeface="Century Gothic"/>
                <a:ea typeface="Century Gothic"/>
                <a:cs typeface="Century Gothic"/>
                <a:sym typeface="Century Gothic"/>
              </a:rPr>
              <a:t>Examples of pivots: </a:t>
            </a:r>
            <a:endParaRPr sz="2400">
              <a:latin typeface="Century Gothic"/>
              <a:ea typeface="Century Gothic"/>
              <a:cs typeface="Century Gothic"/>
              <a:sym typeface="Century Gothic"/>
            </a:endParaRPr>
          </a:p>
          <a:p>
            <a:pPr indent="-381000" lvl="0" marL="457200" rtl="0" algn="l">
              <a:lnSpc>
                <a:spcPct val="90000"/>
              </a:lnSpc>
              <a:spcBef>
                <a:spcPts val="1000"/>
              </a:spcBef>
              <a:spcAft>
                <a:spcPts val="0"/>
              </a:spcAft>
              <a:buSzPts val="2400"/>
              <a:buFont typeface="Century Gothic"/>
              <a:buChar char="-"/>
            </a:pPr>
            <a:r>
              <a:rPr lang="en-US" sz="2400">
                <a:latin typeface="Century Gothic"/>
                <a:ea typeface="Century Gothic"/>
                <a:cs typeface="Century Gothic"/>
                <a:sym typeface="Century Gothic"/>
              </a:rPr>
              <a:t>setting the computer near a sensory table and modeling language using a communication board while students play</a:t>
            </a:r>
            <a:endParaRPr sz="2400">
              <a:latin typeface="Century Gothic"/>
              <a:ea typeface="Century Gothic"/>
              <a:cs typeface="Century Gothic"/>
              <a:sym typeface="Century Gothic"/>
            </a:endParaRPr>
          </a:p>
          <a:p>
            <a:pPr indent="-381000" lvl="0" marL="457200" rtl="0" algn="l">
              <a:lnSpc>
                <a:spcPct val="90000"/>
              </a:lnSpc>
              <a:spcBef>
                <a:spcPts val="0"/>
              </a:spcBef>
              <a:spcAft>
                <a:spcPts val="0"/>
              </a:spcAft>
              <a:buSzPts val="2400"/>
              <a:buFont typeface="Century Gothic"/>
              <a:buChar char="-"/>
            </a:pPr>
            <a:r>
              <a:rPr lang="en-US" sz="2400">
                <a:latin typeface="Century Gothic"/>
                <a:ea typeface="Century Gothic"/>
                <a:cs typeface="Century Gothic"/>
                <a:sym typeface="Century Gothic"/>
              </a:rPr>
              <a:t>movement breaks (freeze dance)</a:t>
            </a:r>
            <a:endParaRPr sz="2400">
              <a:latin typeface="Century Gothic"/>
              <a:ea typeface="Century Gothic"/>
              <a:cs typeface="Century Gothic"/>
              <a:sym typeface="Century Gothic"/>
            </a:endParaRPr>
          </a:p>
          <a:p>
            <a:pPr indent="-381000" lvl="0" marL="457200" rtl="0" algn="l">
              <a:lnSpc>
                <a:spcPct val="90000"/>
              </a:lnSpc>
              <a:spcBef>
                <a:spcPts val="0"/>
              </a:spcBef>
              <a:spcAft>
                <a:spcPts val="0"/>
              </a:spcAft>
              <a:buSzPts val="2400"/>
              <a:buFont typeface="Century Gothic"/>
              <a:buChar char="-"/>
            </a:pPr>
            <a:r>
              <a:rPr lang="en-US" sz="2400">
                <a:latin typeface="Century Gothic"/>
                <a:ea typeface="Century Gothic"/>
                <a:cs typeface="Century Gothic"/>
                <a:sym typeface="Century Gothic"/>
              </a:rPr>
              <a:t>modeling language during snack or sensory play</a:t>
            </a:r>
            <a:endParaRPr/>
          </a:p>
        </p:txBody>
      </p:sp>
      <p:sp>
        <p:nvSpPr>
          <p:cNvPr id="87" name="Google Shape;87;g3a714151cd2_1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me Slide" type="blank">
  <p:cSld name="BLANK">
    <p:bg>
      <p:bgPr>
        <a:blipFill>
          <a:blip r:embed="rId2">
            <a:alphaModFix/>
          </a:blip>
          <a:stretch>
            <a:fillRect/>
          </a:stretch>
        </a:blipFill>
      </p:bgPr>
    </p:bg>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9"/>
          <p:cNvSpPr txBox="1"/>
          <p:nvPr>
            <p:ph type="ctrTitle"/>
          </p:nvPr>
        </p:nvSpPr>
        <p:spPr>
          <a:xfrm>
            <a:off x="3442447" y="2354863"/>
            <a:ext cx="8377044" cy="202307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4800"/>
              <a:buFont typeface="Century Gothic"/>
              <a:buNone/>
              <a:defRPr sz="4800">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9"/>
          <p:cNvSpPr txBox="1"/>
          <p:nvPr>
            <p:ph idx="1" type="subTitle"/>
          </p:nvPr>
        </p:nvSpPr>
        <p:spPr>
          <a:xfrm>
            <a:off x="3442446" y="4625073"/>
            <a:ext cx="8377043" cy="128510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040"/>
              <a:buNone/>
              <a:defRPr sz="2400">
                <a:solidFill>
                  <a:schemeClr val="accen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Section Slid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10"/>
          <p:cNvSpPr txBox="1"/>
          <p:nvPr>
            <p:ph idx="1" type="body"/>
          </p:nvPr>
        </p:nvSpPr>
        <p:spPr>
          <a:xfrm>
            <a:off x="666622" y="3925827"/>
            <a:ext cx="6400800" cy="1186249"/>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SzPts val="2040"/>
              <a:buNone/>
              <a:defRPr sz="2400">
                <a:solidFill>
                  <a:schemeClr val="accent3"/>
                </a:solidFill>
              </a:defRPr>
            </a:lvl1pPr>
            <a:lvl2pPr indent="-228600" lvl="1" marL="914400" algn="l">
              <a:lnSpc>
                <a:spcPct val="90000"/>
              </a:lnSpc>
              <a:spcBef>
                <a:spcPts val="500"/>
              </a:spcBef>
              <a:spcAft>
                <a:spcPts val="0"/>
              </a:spcAft>
              <a:buSzPts val="2000"/>
              <a:buNone/>
              <a:defRPr sz="2000">
                <a:solidFill>
                  <a:srgbClr val="888888"/>
                </a:solidFill>
              </a:defRPr>
            </a:lvl2pPr>
            <a:lvl3pPr indent="-228600" lvl="2" marL="1371600" algn="l">
              <a:lnSpc>
                <a:spcPct val="90000"/>
              </a:lnSpc>
              <a:spcBef>
                <a:spcPts val="500"/>
              </a:spcBef>
              <a:spcAft>
                <a:spcPts val="0"/>
              </a:spcAft>
              <a:buSzPts val="1800"/>
              <a:buNone/>
              <a:defRPr sz="1800">
                <a:solidFill>
                  <a:srgbClr val="888888"/>
                </a:solidFill>
              </a:defRPr>
            </a:lvl3pPr>
            <a:lvl4pPr indent="-228600" lvl="3" marL="1828800" algn="l">
              <a:lnSpc>
                <a:spcPct val="90000"/>
              </a:lnSpc>
              <a:spcBef>
                <a:spcPts val="500"/>
              </a:spcBef>
              <a:spcAft>
                <a:spcPts val="0"/>
              </a:spcAft>
              <a:buSzPts val="1600"/>
              <a:buNone/>
              <a:defRPr sz="1600">
                <a:solidFill>
                  <a:srgbClr val="888888"/>
                </a:solidFill>
              </a:defRPr>
            </a:lvl4pPr>
            <a:lvl5pPr indent="-228600" lvl="4" marL="2286000" algn="l">
              <a:lnSpc>
                <a:spcPct val="90000"/>
              </a:lnSpc>
              <a:spcBef>
                <a:spcPts val="500"/>
              </a:spcBef>
              <a:spcAft>
                <a:spcPts val="0"/>
              </a:spcAft>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10"/>
          <p:cNvSpPr txBox="1"/>
          <p:nvPr>
            <p:ph type="ctrTitle"/>
          </p:nvPr>
        </p:nvSpPr>
        <p:spPr>
          <a:xfrm>
            <a:off x="666622" y="1669063"/>
            <a:ext cx="6400800" cy="2023076"/>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3"/>
              </a:buClr>
              <a:buSzPts val="4800"/>
              <a:buFont typeface="Century Gothic"/>
              <a:buNone/>
              <a:defRPr sz="48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1">
  <p:cSld name="Content Slide 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11"/>
          <p:cNvSpPr txBox="1"/>
          <p:nvPr>
            <p:ph type="title"/>
          </p:nvPr>
        </p:nvSpPr>
        <p:spPr>
          <a:xfrm>
            <a:off x="327693" y="289446"/>
            <a:ext cx="9264176" cy="103550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Century Gothic"/>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1"/>
          <p:cNvSpPr txBox="1"/>
          <p:nvPr>
            <p:ph idx="1" type="body"/>
          </p:nvPr>
        </p:nvSpPr>
        <p:spPr>
          <a:xfrm>
            <a:off x="327693" y="1638551"/>
            <a:ext cx="11536614" cy="4930003"/>
          </a:xfrm>
          <a:prstGeom prst="rect">
            <a:avLst/>
          </a:prstGeom>
          <a:noFill/>
          <a:ln>
            <a:noFill/>
          </a:ln>
        </p:spPr>
        <p:txBody>
          <a:bodyPr anchorCtr="0" anchor="t" bIns="45700" lIns="91425" spcFirstLastPara="1" rIns="91425" wrap="square" tIns="45700">
            <a:normAutofit/>
          </a:bodyPr>
          <a:lstStyle>
            <a:lvl1pPr indent="-379730" lvl="0" marL="457200" algn="l">
              <a:lnSpc>
                <a:spcPct val="90000"/>
              </a:lnSpc>
              <a:spcBef>
                <a:spcPts val="1000"/>
              </a:spcBef>
              <a:spcAft>
                <a:spcPts val="0"/>
              </a:spcAft>
              <a:buClr>
                <a:schemeClr val="accent2"/>
              </a:buClr>
              <a:buSzPts val="2380"/>
              <a:buFont typeface="NTR"/>
              <a:buChar char="✦"/>
              <a:defRPr/>
            </a:lvl1pPr>
            <a:lvl2pPr indent="-381000" lvl="1" marL="914400" algn="l">
              <a:lnSpc>
                <a:spcPct val="90000"/>
              </a:lnSpc>
              <a:spcBef>
                <a:spcPts val="500"/>
              </a:spcBef>
              <a:spcAft>
                <a:spcPts val="0"/>
              </a:spcAft>
              <a:buClr>
                <a:schemeClr val="accent4"/>
              </a:buClr>
              <a:buSzPts val="2400"/>
              <a:buFont typeface="NTR"/>
              <a:buChar char="✦"/>
              <a:defRPr/>
            </a:lvl2pPr>
            <a:lvl3pPr indent="-355600" lvl="2" marL="1371600" algn="l">
              <a:lnSpc>
                <a:spcPct val="90000"/>
              </a:lnSpc>
              <a:spcBef>
                <a:spcPts val="500"/>
              </a:spcBef>
              <a:spcAft>
                <a:spcPts val="0"/>
              </a:spcAft>
              <a:buClr>
                <a:schemeClr val="accent5"/>
              </a:buClr>
              <a:buSzPts val="2000"/>
              <a:buFont typeface="NTR"/>
              <a:buChar char="✦"/>
              <a:defRPr/>
            </a:lvl3pPr>
            <a:lvl4pPr indent="-342900" lvl="3" marL="1828800" algn="l">
              <a:lnSpc>
                <a:spcPct val="90000"/>
              </a:lnSpc>
              <a:spcBef>
                <a:spcPts val="500"/>
              </a:spcBef>
              <a:spcAft>
                <a:spcPts val="0"/>
              </a:spcAft>
              <a:buClr>
                <a:schemeClr val="accent1"/>
              </a:buClr>
              <a:buSzPts val="1800"/>
              <a:buFont typeface="NTR"/>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2">
  <p:cSld name="Content Slide 2">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12"/>
          <p:cNvSpPr txBox="1"/>
          <p:nvPr>
            <p:ph type="title"/>
          </p:nvPr>
        </p:nvSpPr>
        <p:spPr>
          <a:xfrm>
            <a:off x="327693" y="289446"/>
            <a:ext cx="9264176" cy="103550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Century Gothic"/>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2"/>
          <p:cNvSpPr txBox="1"/>
          <p:nvPr>
            <p:ph idx="1" type="body"/>
          </p:nvPr>
        </p:nvSpPr>
        <p:spPr>
          <a:xfrm>
            <a:off x="327693" y="1638551"/>
            <a:ext cx="5532780" cy="4930003"/>
          </a:xfrm>
          <a:prstGeom prst="rect">
            <a:avLst/>
          </a:prstGeom>
          <a:noFill/>
          <a:ln>
            <a:noFill/>
          </a:ln>
        </p:spPr>
        <p:txBody>
          <a:bodyPr anchorCtr="0" anchor="t" bIns="45700" lIns="91425" spcFirstLastPara="1" rIns="91425" wrap="square" tIns="45700">
            <a:normAutofit/>
          </a:bodyPr>
          <a:lstStyle>
            <a:lvl1pPr indent="-379730" lvl="0" marL="457200" algn="l">
              <a:lnSpc>
                <a:spcPct val="90000"/>
              </a:lnSpc>
              <a:spcBef>
                <a:spcPts val="1000"/>
              </a:spcBef>
              <a:spcAft>
                <a:spcPts val="0"/>
              </a:spcAft>
              <a:buClr>
                <a:schemeClr val="accent2"/>
              </a:buClr>
              <a:buSzPts val="2380"/>
              <a:buFont typeface="NTR"/>
              <a:buChar char="✦"/>
              <a:defRPr/>
            </a:lvl1pPr>
            <a:lvl2pPr indent="-381000" lvl="1" marL="914400" algn="l">
              <a:lnSpc>
                <a:spcPct val="90000"/>
              </a:lnSpc>
              <a:spcBef>
                <a:spcPts val="500"/>
              </a:spcBef>
              <a:spcAft>
                <a:spcPts val="0"/>
              </a:spcAft>
              <a:buClr>
                <a:schemeClr val="accent4"/>
              </a:buClr>
              <a:buSzPts val="2400"/>
              <a:buFont typeface="NTR"/>
              <a:buChar char="✦"/>
              <a:defRPr/>
            </a:lvl2pPr>
            <a:lvl3pPr indent="-355600" lvl="2" marL="1371600" algn="l">
              <a:lnSpc>
                <a:spcPct val="90000"/>
              </a:lnSpc>
              <a:spcBef>
                <a:spcPts val="500"/>
              </a:spcBef>
              <a:spcAft>
                <a:spcPts val="0"/>
              </a:spcAft>
              <a:buClr>
                <a:schemeClr val="accent5"/>
              </a:buClr>
              <a:buSzPts val="2000"/>
              <a:buFont typeface="NTR"/>
              <a:buChar char="✦"/>
              <a:defRPr/>
            </a:lvl3pPr>
            <a:lvl4pPr indent="-342900" lvl="3" marL="1828800" algn="l">
              <a:lnSpc>
                <a:spcPct val="90000"/>
              </a:lnSpc>
              <a:spcBef>
                <a:spcPts val="500"/>
              </a:spcBef>
              <a:spcAft>
                <a:spcPts val="0"/>
              </a:spcAft>
              <a:buClr>
                <a:schemeClr val="accent1"/>
              </a:buClr>
              <a:buSzPts val="1800"/>
              <a:buFont typeface="NTR"/>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2"/>
          <p:cNvSpPr txBox="1"/>
          <p:nvPr>
            <p:ph idx="2" type="body"/>
          </p:nvPr>
        </p:nvSpPr>
        <p:spPr>
          <a:xfrm>
            <a:off x="6096000" y="1638550"/>
            <a:ext cx="5532780" cy="4930003"/>
          </a:xfrm>
          <a:prstGeom prst="rect">
            <a:avLst/>
          </a:prstGeom>
          <a:noFill/>
          <a:ln>
            <a:noFill/>
          </a:ln>
        </p:spPr>
        <p:txBody>
          <a:bodyPr anchorCtr="0" anchor="t" bIns="45700" lIns="91425" spcFirstLastPara="1" rIns="91425" wrap="square" tIns="45700">
            <a:normAutofit/>
          </a:bodyPr>
          <a:lstStyle>
            <a:lvl1pPr indent="-379730" lvl="0" marL="457200" algn="l">
              <a:lnSpc>
                <a:spcPct val="90000"/>
              </a:lnSpc>
              <a:spcBef>
                <a:spcPts val="1000"/>
              </a:spcBef>
              <a:spcAft>
                <a:spcPts val="0"/>
              </a:spcAft>
              <a:buClr>
                <a:schemeClr val="accent2"/>
              </a:buClr>
              <a:buSzPts val="2380"/>
              <a:buFont typeface="NTR"/>
              <a:buChar char="✦"/>
              <a:defRPr/>
            </a:lvl1pPr>
            <a:lvl2pPr indent="-381000" lvl="1" marL="914400" algn="l">
              <a:lnSpc>
                <a:spcPct val="90000"/>
              </a:lnSpc>
              <a:spcBef>
                <a:spcPts val="500"/>
              </a:spcBef>
              <a:spcAft>
                <a:spcPts val="0"/>
              </a:spcAft>
              <a:buClr>
                <a:schemeClr val="accent4"/>
              </a:buClr>
              <a:buSzPts val="2400"/>
              <a:buFont typeface="NTR"/>
              <a:buChar char="✦"/>
              <a:defRPr/>
            </a:lvl2pPr>
            <a:lvl3pPr indent="-355600" lvl="2" marL="1371600" algn="l">
              <a:lnSpc>
                <a:spcPct val="90000"/>
              </a:lnSpc>
              <a:spcBef>
                <a:spcPts val="500"/>
              </a:spcBef>
              <a:spcAft>
                <a:spcPts val="0"/>
              </a:spcAft>
              <a:buClr>
                <a:schemeClr val="accent5"/>
              </a:buClr>
              <a:buSzPts val="2000"/>
              <a:buFont typeface="NTR"/>
              <a:buChar char="✦"/>
              <a:defRPr/>
            </a:lvl3pPr>
            <a:lvl4pPr indent="-342900" lvl="3" marL="1828800" algn="l">
              <a:lnSpc>
                <a:spcPct val="90000"/>
              </a:lnSpc>
              <a:spcBef>
                <a:spcPts val="500"/>
              </a:spcBef>
              <a:spcAft>
                <a:spcPts val="0"/>
              </a:spcAft>
              <a:buClr>
                <a:schemeClr val="accent1"/>
              </a:buClr>
              <a:buSzPts val="1800"/>
              <a:buFont typeface="NTR"/>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Content Slide 3">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13"/>
          <p:cNvSpPr txBox="1"/>
          <p:nvPr>
            <p:ph type="title"/>
          </p:nvPr>
        </p:nvSpPr>
        <p:spPr>
          <a:xfrm>
            <a:off x="327693" y="289446"/>
            <a:ext cx="9264176" cy="1035501"/>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accent1"/>
              </a:buClr>
              <a:buSzPts val="3600"/>
              <a:buFont typeface="Century Gothic"/>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13"/>
          <p:cNvSpPr txBox="1"/>
          <p:nvPr>
            <p:ph idx="1" type="body"/>
          </p:nvPr>
        </p:nvSpPr>
        <p:spPr>
          <a:xfrm>
            <a:off x="327693" y="1638551"/>
            <a:ext cx="11536614" cy="4930003"/>
          </a:xfrm>
          <a:prstGeom prst="rect">
            <a:avLst/>
          </a:prstGeom>
          <a:noFill/>
          <a:ln>
            <a:noFill/>
          </a:ln>
        </p:spPr>
        <p:txBody>
          <a:bodyPr anchorCtr="0" anchor="t" bIns="45700" lIns="91425" spcFirstLastPara="1" rIns="91425" wrap="square" tIns="45700">
            <a:normAutofit/>
          </a:bodyPr>
          <a:lstStyle>
            <a:lvl1pPr indent="-379730" lvl="0" marL="457200" algn="l">
              <a:lnSpc>
                <a:spcPct val="90000"/>
              </a:lnSpc>
              <a:spcBef>
                <a:spcPts val="1000"/>
              </a:spcBef>
              <a:spcAft>
                <a:spcPts val="0"/>
              </a:spcAft>
              <a:buClr>
                <a:schemeClr val="accent2"/>
              </a:buClr>
              <a:buSzPts val="2380"/>
              <a:buFont typeface="NTR"/>
              <a:buChar char="✦"/>
              <a:defRPr/>
            </a:lvl1pPr>
            <a:lvl2pPr indent="-381000" lvl="1" marL="914400" algn="l">
              <a:lnSpc>
                <a:spcPct val="90000"/>
              </a:lnSpc>
              <a:spcBef>
                <a:spcPts val="500"/>
              </a:spcBef>
              <a:spcAft>
                <a:spcPts val="0"/>
              </a:spcAft>
              <a:buClr>
                <a:schemeClr val="accent4"/>
              </a:buClr>
              <a:buSzPts val="2400"/>
              <a:buFont typeface="NTR"/>
              <a:buChar char="✦"/>
              <a:defRPr/>
            </a:lvl2pPr>
            <a:lvl3pPr indent="-355600" lvl="2" marL="1371600" algn="l">
              <a:lnSpc>
                <a:spcPct val="90000"/>
              </a:lnSpc>
              <a:spcBef>
                <a:spcPts val="500"/>
              </a:spcBef>
              <a:spcAft>
                <a:spcPts val="0"/>
              </a:spcAft>
              <a:buClr>
                <a:schemeClr val="accent5"/>
              </a:buClr>
              <a:buSzPts val="2000"/>
              <a:buFont typeface="NTR"/>
              <a:buChar char="✦"/>
              <a:defRPr/>
            </a:lvl3pPr>
            <a:lvl4pPr indent="-342900" lvl="3" marL="1828800" algn="l">
              <a:lnSpc>
                <a:spcPct val="90000"/>
              </a:lnSpc>
              <a:spcBef>
                <a:spcPts val="500"/>
              </a:spcBef>
              <a:spcAft>
                <a:spcPts val="0"/>
              </a:spcAft>
              <a:buClr>
                <a:schemeClr val="accent1"/>
              </a:buClr>
              <a:buSzPts val="1800"/>
              <a:buFont typeface="NTR"/>
              <a:buChar char="✦"/>
              <a:defRPr/>
            </a:lvl4pPr>
            <a:lvl5pPr indent="-342900" lvl="4" marL="2286000" algn="l">
              <a:lnSpc>
                <a:spcPct val="90000"/>
              </a:lnSpc>
              <a:spcBef>
                <a:spcPts val="500"/>
              </a:spcBef>
              <a:spcAft>
                <a:spcPts val="0"/>
              </a:spcAft>
              <a:buClr>
                <a:schemeClr val="accent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7"/>
          <p:cNvSpPr txBox="1"/>
          <p:nvPr>
            <p:ph type="title"/>
          </p:nvPr>
        </p:nvSpPr>
        <p:spPr>
          <a:xfrm>
            <a:off x="314793" y="356140"/>
            <a:ext cx="9314399" cy="113004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600"/>
              <a:buFont typeface="Century Gothic"/>
              <a:buNone/>
              <a:defRPr b="0" i="0" sz="3600" u="none" cap="none" strike="noStrike">
                <a:solidFill>
                  <a:schemeClr val="accen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
          <p:cNvSpPr txBox="1"/>
          <p:nvPr>
            <p:ph idx="1" type="body"/>
          </p:nvPr>
        </p:nvSpPr>
        <p:spPr>
          <a:xfrm>
            <a:off x="314793" y="1664442"/>
            <a:ext cx="11557417" cy="4571465"/>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accent4"/>
              </a:buClr>
              <a:buSzPts val="2380"/>
              <a:buFont typeface="NTR"/>
              <a:buNone/>
              <a:defRPr b="0" i="0" sz="2800" u="none" cap="none" strike="noStrike">
                <a:solidFill>
                  <a:schemeClr val="dk1"/>
                </a:solidFill>
                <a:latin typeface="Century Gothic"/>
                <a:ea typeface="Century Gothic"/>
                <a:cs typeface="Century Gothic"/>
                <a:sym typeface="Century Gothic"/>
              </a:defRPr>
            </a:lvl1pPr>
            <a:lvl2pPr indent="-381000" lvl="1" marL="914400" marR="0" rtl="0" algn="l">
              <a:lnSpc>
                <a:spcPct val="90000"/>
              </a:lnSpc>
              <a:spcBef>
                <a:spcPts val="500"/>
              </a:spcBef>
              <a:spcAft>
                <a:spcPts val="0"/>
              </a:spcAft>
              <a:buClr>
                <a:schemeClr val="accent4"/>
              </a:buClr>
              <a:buSzPts val="2400"/>
              <a:buFont typeface="NTR"/>
              <a:buChar char="✦"/>
              <a:defRPr b="0" i="0" sz="2400" u="none" cap="none" strike="noStrike">
                <a:solidFill>
                  <a:schemeClr val="dk1"/>
                </a:solidFill>
                <a:latin typeface="Century Gothic"/>
                <a:ea typeface="Century Gothic"/>
                <a:cs typeface="Century Gothic"/>
                <a:sym typeface="Century Gothic"/>
              </a:defRPr>
            </a:lvl2pPr>
            <a:lvl3pPr indent="-355600" lvl="2" marL="1371600" marR="0" rtl="0" algn="l">
              <a:lnSpc>
                <a:spcPct val="90000"/>
              </a:lnSpc>
              <a:spcBef>
                <a:spcPts val="500"/>
              </a:spcBef>
              <a:spcAft>
                <a:spcPts val="0"/>
              </a:spcAft>
              <a:buClr>
                <a:schemeClr val="accent5"/>
              </a:buClr>
              <a:buSzPts val="2000"/>
              <a:buFont typeface="NTR"/>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500"/>
              </a:spcBef>
              <a:spcAft>
                <a:spcPts val="0"/>
              </a:spcAft>
              <a:buClr>
                <a:schemeClr val="accent6"/>
              </a:buClr>
              <a:buSzPts val="1800"/>
              <a:buFont typeface="NTR"/>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500"/>
              </a:spcBef>
              <a:spcAft>
                <a:spcPts val="0"/>
              </a:spcAft>
              <a:buClr>
                <a:schemeClr val="accent4"/>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drive.google.com/file/d/1k0V6taOpz9LEjSlBeCnxpMk_OqgIk2Oc/view?usp=drive_link"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hyperlink" Target="https://youtu.be/75NQK-Sm1YY?si=tQL0I6F-ISRJKGQ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hyperlink" Target="https://youtu.be/IktTjLTc6BE" TargetMode="External"/><Relationship Id="rId4" Type="http://schemas.openxmlformats.org/officeDocument/2006/relationships/hyperlink" Target="https://us.tobiidynavox.com/pages/td-snap-core-first" TargetMode="External"/><Relationship Id="rId5" Type="http://schemas.openxmlformats.org/officeDocument/2006/relationships/hyperlink" Target="https://youtu.be/CPyK1szvk1Q?si=NOplXXvRjn7u6btS" TargetMode="External"/><Relationship Id="rId6" Type="http://schemas.openxmlformats.org/officeDocument/2006/relationships/hyperlink" Target="https://youtu.be/CPyK1szvk1Q?si=NOplXXvRjn7u6btS"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9.jpg"/></Relationships>
</file>

<file path=ppt/slides/_rels/slide42.xml.rels><?xml version="1.0" encoding="UTF-8" standalone="yes"?><Relationships xmlns="http://schemas.openxmlformats.org/package/2006/relationships"><Relationship Id="rId11" Type="http://schemas.openxmlformats.org/officeDocument/2006/relationships/hyperlink" Target="https://doi.org/10.1044/2025_PERSP-24-00286" TargetMode="External"/><Relationship Id="rId10" Type="http://schemas.openxmlformats.org/officeDocument/2006/relationships/hyperlink" Target="https://doi.org/10.1044/2025_PERSP-24-00286" TargetMode="External"/><Relationship Id="rId13" Type="http://schemas.openxmlformats.org/officeDocument/2006/relationships/hyperlink" Target="https://www.asha.org/practice-portal/professional-issues/telepractice/" TargetMode="External"/><Relationship Id="rId12" Type="http://schemas.openxmlformats.org/officeDocument/2006/relationships/hyperlink" Target="https://apps.asha.org/EvidenceMaps/Articles/ArticleSummary/6b925074-e930-f011-8159-005056834e2b" TargetMode="External"/><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hyperlink" Target="https://pmc.ncbi.nlm.nih.gov/articles/PMC4296828/" TargetMode="External"/><Relationship Id="rId4" Type="http://schemas.openxmlformats.org/officeDocument/2006/relationships/hyperlink" Target="https://pmc.ncbi.nlm.nih.gov/articles/PMC4296828/" TargetMode="External"/><Relationship Id="rId9" Type="http://schemas.openxmlformats.org/officeDocument/2006/relationships/hyperlink" Target="https://doi.org/10.1258/jtt.2009.090608" TargetMode="External"/><Relationship Id="rId5" Type="http://schemas.openxmlformats.org/officeDocument/2006/relationships/hyperlink" Target="https://url.us.m.mimecastprotect.com/s/yldhC9rBPjCqR4MGtEh0Cq7d3B?domain=doi.org" TargetMode="External"/><Relationship Id="rId6" Type="http://schemas.openxmlformats.org/officeDocument/2006/relationships/hyperlink" Target="https://doi.org/10.1044/2021_LSHSS-21-00023" TargetMode="External"/><Relationship Id="rId7" Type="http://schemas.openxmlformats.org/officeDocument/2006/relationships/hyperlink" Target="https://doi.org/10.5195/ijt.2017.6219" TargetMode="External"/><Relationship Id="rId8" Type="http://schemas.openxmlformats.org/officeDocument/2006/relationships/hyperlink" Target="https://doi.org/10.1258/jtt.2009.09060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a714151cd2_1_18"/>
          <p:cNvSpPr txBox="1"/>
          <p:nvPr>
            <p:ph type="title"/>
          </p:nvPr>
        </p:nvSpPr>
        <p:spPr>
          <a:xfrm>
            <a:off x="327693" y="289446"/>
            <a:ext cx="9264300" cy="1035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Facilitator Engagement and Collaboration</a:t>
            </a:r>
            <a:endParaRPr/>
          </a:p>
        </p:txBody>
      </p:sp>
      <p:sp>
        <p:nvSpPr>
          <p:cNvPr id="97" name="Google Shape;97;g3a714151cd2_1_18"/>
          <p:cNvSpPr txBox="1"/>
          <p:nvPr>
            <p:ph idx="1" type="body"/>
          </p:nvPr>
        </p:nvSpPr>
        <p:spPr>
          <a:xfrm>
            <a:off x="327696" y="1638550"/>
            <a:ext cx="5555400" cy="4929900"/>
          </a:xfrm>
          <a:prstGeom prst="rect">
            <a:avLst/>
          </a:prstGeom>
        </p:spPr>
        <p:txBody>
          <a:bodyPr anchorCtr="0" anchor="t" bIns="45700" lIns="91425" spcFirstLastPara="1" rIns="91425" wrap="square" tIns="45700">
            <a:normAutofit fontScale="92500" lnSpcReduction="10000"/>
          </a:bodyPr>
          <a:lstStyle/>
          <a:p>
            <a:pPr indent="0" lvl="0" marL="0" rtl="0" algn="l">
              <a:lnSpc>
                <a:spcPct val="115000"/>
              </a:lnSpc>
              <a:spcBef>
                <a:spcPts val="1200"/>
              </a:spcBef>
              <a:spcAft>
                <a:spcPts val="0"/>
              </a:spcAft>
              <a:buNone/>
            </a:pPr>
            <a:r>
              <a:rPr b="1" lang="en-US" sz="2400"/>
              <a:t>What Buy-In Looks Like:</a:t>
            </a:r>
            <a:endParaRPr b="1" sz="2400"/>
          </a:p>
          <a:p>
            <a:pPr indent="-369570" lvl="0" marL="457200" rtl="0" algn="l">
              <a:lnSpc>
                <a:spcPct val="115000"/>
              </a:lnSpc>
              <a:spcBef>
                <a:spcPts val="1200"/>
              </a:spcBef>
              <a:spcAft>
                <a:spcPts val="0"/>
              </a:spcAft>
              <a:buSzPct val="100000"/>
              <a:buChar char="●"/>
            </a:pPr>
            <a:r>
              <a:rPr lang="en-US" sz="2400"/>
              <a:t>Joy and laughter from adults—not just students</a:t>
            </a:r>
            <a:endParaRPr sz="2400"/>
          </a:p>
          <a:p>
            <a:pPr indent="0" lvl="0" marL="914400" rtl="0" algn="l">
              <a:lnSpc>
                <a:spcPct val="115000"/>
              </a:lnSpc>
              <a:spcBef>
                <a:spcPts val="1200"/>
              </a:spcBef>
              <a:spcAft>
                <a:spcPts val="0"/>
              </a:spcAft>
              <a:buNone/>
            </a:pPr>
            <a:r>
              <a:t/>
            </a:r>
            <a:endParaRPr sz="2400"/>
          </a:p>
          <a:p>
            <a:pPr indent="-369570" lvl="0" marL="457200" rtl="0" algn="l">
              <a:lnSpc>
                <a:spcPct val="115000"/>
              </a:lnSpc>
              <a:spcBef>
                <a:spcPts val="1200"/>
              </a:spcBef>
              <a:spcAft>
                <a:spcPts val="0"/>
              </a:spcAft>
              <a:buSzPct val="100000"/>
              <a:buChar char="●"/>
            </a:pPr>
            <a:r>
              <a:rPr lang="en-US" sz="2400"/>
              <a:t>Staff actively modeling language and supporting communication</a:t>
            </a:r>
            <a:endParaRPr sz="2400"/>
          </a:p>
          <a:p>
            <a:pPr indent="0" lvl="0" marL="914400" rtl="0" algn="l">
              <a:lnSpc>
                <a:spcPct val="115000"/>
              </a:lnSpc>
              <a:spcBef>
                <a:spcPts val="1200"/>
              </a:spcBef>
              <a:spcAft>
                <a:spcPts val="0"/>
              </a:spcAft>
              <a:buNone/>
            </a:pPr>
            <a:r>
              <a:t/>
            </a:r>
            <a:endParaRPr sz="2400"/>
          </a:p>
          <a:p>
            <a:pPr indent="-369570" lvl="0" marL="457200" rtl="0" algn="l">
              <a:lnSpc>
                <a:spcPct val="115000"/>
              </a:lnSpc>
              <a:spcBef>
                <a:spcPts val="1200"/>
              </a:spcBef>
              <a:spcAft>
                <a:spcPts val="0"/>
              </a:spcAft>
              <a:buSzPct val="100000"/>
              <a:buChar char="●"/>
            </a:pPr>
            <a:r>
              <a:rPr lang="en-US" sz="2400"/>
              <a:t>Carryover of strategies beyond the session</a:t>
            </a:r>
            <a:endParaRPr sz="2400"/>
          </a:p>
          <a:p>
            <a:pPr indent="0" lvl="0" marL="0" rtl="0" algn="l">
              <a:lnSpc>
                <a:spcPct val="115000"/>
              </a:lnSpc>
              <a:spcBef>
                <a:spcPts val="1200"/>
              </a:spcBef>
              <a:spcAft>
                <a:spcPts val="0"/>
              </a:spcAft>
              <a:buNone/>
            </a:pPr>
            <a:r>
              <a:t/>
            </a:r>
            <a:endParaRPr sz="2400">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2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g3a714151cd2_1_72"/>
          <p:cNvSpPr txBox="1"/>
          <p:nvPr>
            <p:ph type="title"/>
          </p:nvPr>
        </p:nvSpPr>
        <p:spPr>
          <a:xfrm>
            <a:off x="327693" y="289446"/>
            <a:ext cx="9264300" cy="1035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Facilitator Engagement and Collaboration</a:t>
            </a:r>
            <a:endParaRPr/>
          </a:p>
        </p:txBody>
      </p:sp>
      <p:sp>
        <p:nvSpPr>
          <p:cNvPr id="104" name="Google Shape;104;g3a714151cd2_1_72"/>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1200"/>
              </a:spcBef>
              <a:spcAft>
                <a:spcPts val="0"/>
              </a:spcAft>
              <a:buNone/>
            </a:pPr>
            <a:r>
              <a:rPr b="1" lang="en-US" sz="2400"/>
              <a:t>Coaching Strategies:</a:t>
            </a:r>
            <a:endParaRPr b="1" sz="2400"/>
          </a:p>
          <a:p>
            <a:pPr indent="-381000" lvl="0" marL="457200" rtl="0" algn="l">
              <a:lnSpc>
                <a:spcPct val="115000"/>
              </a:lnSpc>
              <a:spcBef>
                <a:spcPts val="1200"/>
              </a:spcBef>
              <a:spcAft>
                <a:spcPts val="0"/>
              </a:spcAft>
              <a:buSzPts val="2400"/>
              <a:buChar char="●"/>
            </a:pPr>
            <a:r>
              <a:rPr lang="en-US" sz="2400"/>
              <a:t>Priming staff before sessions (e.g., normalizing movement, join/exit/rejoin behaviors)</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Naming clinical intentions out loud (e.g., focusing on wait time or following a student’s interest)</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In-the-moment feedback (e.g., “That was a great prompt—let’s try it again and see what he can do independently.”)</a:t>
            </a:r>
            <a:endParaRPr sz="2400"/>
          </a:p>
          <a:p>
            <a:pPr indent="0" lvl="0" marL="0" rtl="0" algn="l">
              <a:lnSpc>
                <a:spcPct val="115000"/>
              </a:lnSpc>
              <a:spcBef>
                <a:spcPts val="1200"/>
              </a:spcBef>
              <a:spcAft>
                <a:spcPts val="1200"/>
              </a:spcAft>
              <a:buNone/>
            </a:pPr>
            <a:r>
              <a:t/>
            </a:r>
            <a:endParaRPr sz="12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3a714151cd2_1_6"/>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Pushback and Complex Cases</a:t>
            </a:r>
            <a:endParaRPr/>
          </a:p>
        </p:txBody>
      </p:sp>
      <p:sp>
        <p:nvSpPr>
          <p:cNvPr id="111" name="Google Shape;111;g3a714151cd2_1_6"/>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81000" lvl="0" marL="457200" rtl="0" algn="l">
              <a:lnSpc>
                <a:spcPct val="115000"/>
              </a:lnSpc>
              <a:spcBef>
                <a:spcPts val="1200"/>
              </a:spcBef>
              <a:spcAft>
                <a:spcPts val="0"/>
              </a:spcAft>
              <a:buSzPts val="2400"/>
              <a:buChar char="●"/>
            </a:pPr>
            <a:r>
              <a:rPr b="1" lang="en-US" sz="2400"/>
              <a:t>Sources of Pushback:</a:t>
            </a:r>
            <a:r>
              <a:rPr lang="en-US" sz="2400"/>
              <a:t> Teachers (most common), occasionally families</a:t>
            </a:r>
            <a:endParaRPr sz="2400"/>
          </a:p>
          <a:p>
            <a:pPr indent="-381000" lvl="0" marL="457200" rtl="0" algn="l">
              <a:lnSpc>
                <a:spcPct val="115000"/>
              </a:lnSpc>
              <a:spcBef>
                <a:spcPts val="0"/>
              </a:spcBef>
              <a:spcAft>
                <a:spcPts val="0"/>
              </a:spcAft>
              <a:buSzPts val="2400"/>
              <a:buChar char="●"/>
            </a:pPr>
            <a:r>
              <a:rPr b="1" lang="en-US" sz="2400"/>
              <a:t>Administrative Response:</a:t>
            </a:r>
            <a:r>
              <a:rPr lang="en-US" sz="2400"/>
              <a:t> Generally supportive once the model is explained</a:t>
            </a:r>
            <a:endParaRPr sz="2400"/>
          </a:p>
          <a:p>
            <a:pPr indent="0" lvl="0" marL="13716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b="1" lang="en-US" sz="2400"/>
              <a:t>Example of a Challenging Case:</a:t>
            </a:r>
            <a:endParaRPr b="1" sz="2400"/>
          </a:p>
          <a:p>
            <a:pPr indent="-381000" lvl="0" marL="457200" rtl="0" algn="l">
              <a:lnSpc>
                <a:spcPct val="115000"/>
              </a:lnSpc>
              <a:spcBef>
                <a:spcPts val="0"/>
              </a:spcBef>
              <a:spcAft>
                <a:spcPts val="0"/>
              </a:spcAft>
              <a:buSzPts val="2400"/>
              <a:buChar char="●"/>
            </a:pPr>
            <a:r>
              <a:rPr lang="en-US" sz="2400"/>
              <a:t>Student rarely appeared on screen and engaged in pacing behavior</a:t>
            </a:r>
            <a:endParaRPr sz="2400"/>
          </a:p>
          <a:p>
            <a:pPr indent="-381000" lvl="0" marL="457200" rtl="0" algn="l">
              <a:lnSpc>
                <a:spcPct val="115000"/>
              </a:lnSpc>
              <a:spcBef>
                <a:spcPts val="0"/>
              </a:spcBef>
              <a:spcAft>
                <a:spcPts val="0"/>
              </a:spcAft>
              <a:buSzPts val="2400"/>
              <a:buChar char="●"/>
            </a:pPr>
            <a:r>
              <a:rPr lang="en-US" sz="2400"/>
              <a:t>Progress was minimal and parent frustration increased</a:t>
            </a:r>
            <a:endParaRPr sz="2400"/>
          </a:p>
          <a:p>
            <a:pPr indent="-381000" lvl="0" marL="457200" rtl="0" algn="l">
              <a:lnSpc>
                <a:spcPct val="115000"/>
              </a:lnSpc>
              <a:spcBef>
                <a:spcPts val="0"/>
              </a:spcBef>
              <a:spcAft>
                <a:spcPts val="0"/>
              </a:spcAft>
              <a:buSzPts val="2400"/>
              <a:buChar char="●"/>
            </a:pPr>
            <a:r>
              <a:rPr lang="en-US" sz="2400"/>
              <a:t>Solution: Increased collaboration with the teacher and reframing progress to highlight off-screen skill development</a:t>
            </a:r>
            <a:endParaRPr sz="4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3a714151cd2_1_12"/>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Measuring Effectiveness of Services</a:t>
            </a:r>
            <a:endParaRPr/>
          </a:p>
        </p:txBody>
      </p:sp>
      <p:sp>
        <p:nvSpPr>
          <p:cNvPr id="118" name="Google Shape;118;g3a714151cd2_1_12"/>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81000" lvl="0" marL="457200" rtl="0" algn="l">
              <a:lnSpc>
                <a:spcPct val="115000"/>
              </a:lnSpc>
              <a:spcBef>
                <a:spcPts val="1200"/>
              </a:spcBef>
              <a:spcAft>
                <a:spcPts val="0"/>
              </a:spcAft>
              <a:buSzPts val="2400"/>
              <a:buChar char="●"/>
            </a:pPr>
            <a:r>
              <a:rPr b="1" lang="en-US" sz="2400"/>
              <a:t>Progress Monitoring:</a:t>
            </a:r>
            <a:r>
              <a:rPr lang="en-US" sz="2400"/>
              <a:t> Shows student progress, though data collection requires collaboration with classroom staff</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b="1" lang="en-US" sz="2400"/>
              <a:t>Student Outcomes:</a:t>
            </a:r>
            <a:r>
              <a:rPr lang="en-US" sz="2400"/>
              <a:t> Increased participation and engagement</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b="1" lang="en-US" sz="2400"/>
              <a:t>Staff Outcomes:</a:t>
            </a:r>
            <a:r>
              <a:rPr lang="en-US" sz="2400"/>
              <a:t> Strong carryover of strategies</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b="1" lang="en-US" sz="2400"/>
              <a:t>Family Feedback:</a:t>
            </a:r>
            <a:r>
              <a:rPr lang="en-US" sz="2400"/>
              <a:t> Generally positive; more acceptance than you would expect</a:t>
            </a:r>
            <a:endParaRPr sz="4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3baa507e413_0_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Case studies will illustrate:</a:t>
            </a:r>
            <a:endParaRPr/>
          </a:p>
        </p:txBody>
      </p:sp>
      <p:sp>
        <p:nvSpPr>
          <p:cNvPr id="125" name="Google Shape;125;g3baa507e413_0_0"/>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79730" lvl="0" marL="457200" rtl="0" algn="l">
              <a:spcBef>
                <a:spcPts val="1000"/>
              </a:spcBef>
              <a:spcAft>
                <a:spcPts val="0"/>
              </a:spcAft>
              <a:buSzPts val="2380"/>
              <a:buChar char="●"/>
            </a:pPr>
            <a:r>
              <a:rPr lang="en-US"/>
              <a:t>Pre-session preparation</a:t>
            </a:r>
            <a:endParaRPr/>
          </a:p>
          <a:p>
            <a:pPr indent="0" lvl="0" marL="0" rtl="0" algn="l">
              <a:spcBef>
                <a:spcPts val="1000"/>
              </a:spcBef>
              <a:spcAft>
                <a:spcPts val="0"/>
              </a:spcAft>
              <a:buNone/>
            </a:pPr>
            <a:r>
              <a:t/>
            </a:r>
            <a:endParaRPr/>
          </a:p>
          <a:p>
            <a:pPr indent="-379730" lvl="0" marL="457200" rtl="0" algn="l">
              <a:spcBef>
                <a:spcPts val="1000"/>
              </a:spcBef>
              <a:spcAft>
                <a:spcPts val="0"/>
              </a:spcAft>
              <a:buSzPts val="2380"/>
              <a:buChar char="●"/>
            </a:pPr>
            <a:r>
              <a:rPr lang="en-US"/>
              <a:t>Session structure</a:t>
            </a:r>
            <a:endParaRPr/>
          </a:p>
          <a:p>
            <a:pPr indent="0" lvl="0" marL="457200" rtl="0" algn="l">
              <a:spcBef>
                <a:spcPts val="1000"/>
              </a:spcBef>
              <a:spcAft>
                <a:spcPts val="0"/>
              </a:spcAft>
              <a:buNone/>
            </a:pPr>
            <a:r>
              <a:t/>
            </a:r>
            <a:endParaRPr/>
          </a:p>
          <a:p>
            <a:pPr indent="-379730" lvl="0" marL="457200" rtl="0" algn="l">
              <a:spcBef>
                <a:spcPts val="1000"/>
              </a:spcBef>
              <a:spcAft>
                <a:spcPts val="0"/>
              </a:spcAft>
              <a:buSzPts val="2380"/>
              <a:buChar char="●"/>
            </a:pPr>
            <a:r>
              <a:rPr lang="en-US"/>
              <a:t>Shared team language</a:t>
            </a:r>
            <a:endParaRPr/>
          </a:p>
          <a:p>
            <a:pPr indent="0" lvl="0" marL="457200" rtl="0" algn="l">
              <a:spcBef>
                <a:spcPts val="1000"/>
              </a:spcBef>
              <a:spcAft>
                <a:spcPts val="0"/>
              </a:spcAft>
              <a:buNone/>
            </a:pPr>
            <a:r>
              <a:t/>
            </a:r>
            <a:endParaRPr/>
          </a:p>
          <a:p>
            <a:pPr indent="-379730" lvl="0" marL="457200" rtl="0" algn="l">
              <a:spcBef>
                <a:spcPts val="1000"/>
              </a:spcBef>
              <a:spcAft>
                <a:spcPts val="0"/>
              </a:spcAft>
              <a:buSzPts val="2380"/>
              <a:buChar char="●"/>
            </a:pPr>
            <a:r>
              <a:rPr lang="en-US"/>
              <a:t>Facilitator engagement and coaching</a:t>
            </a:r>
            <a:endParaRPr/>
          </a:p>
          <a:p>
            <a:pPr indent="0" lvl="0" marL="457200" rtl="0" algn="l">
              <a:spcBef>
                <a:spcPts val="1000"/>
              </a:spcBef>
              <a:spcAft>
                <a:spcPts val="0"/>
              </a:spcAft>
              <a:buNone/>
            </a:pPr>
            <a:r>
              <a:t/>
            </a:r>
            <a:endParaRPr/>
          </a:p>
          <a:p>
            <a:pPr indent="-379730" lvl="0" marL="457200" rtl="0" algn="l">
              <a:spcBef>
                <a:spcPts val="1000"/>
              </a:spcBef>
              <a:spcAft>
                <a:spcPts val="0"/>
              </a:spcAft>
              <a:buSzPts val="2380"/>
              <a:buChar char="●"/>
            </a:pPr>
            <a:r>
              <a:rPr lang="en-US"/>
              <a:t>Progress measuring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b7ba89051b_2_2"/>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lnSpc>
                <a:spcPct val="90000"/>
              </a:lnSpc>
              <a:spcBef>
                <a:spcPts val="1000"/>
              </a:spcBef>
              <a:spcAft>
                <a:spcPts val="0"/>
              </a:spcAft>
              <a:buNone/>
            </a:pPr>
            <a:r>
              <a:rPr b="1" lang="en-US" sz="2500">
                <a:solidFill>
                  <a:schemeClr val="dk1"/>
                </a:solidFill>
                <a:latin typeface="Arial"/>
                <a:ea typeface="Arial"/>
                <a:cs typeface="Arial"/>
                <a:sym typeface="Arial"/>
              </a:rPr>
              <a:t>Case Study #1</a:t>
            </a:r>
            <a:endParaRPr b="1" sz="2500">
              <a:solidFill>
                <a:schemeClr val="dk1"/>
              </a:solidFill>
              <a:latin typeface="Arial"/>
              <a:ea typeface="Arial"/>
              <a:cs typeface="Arial"/>
              <a:sym typeface="Arial"/>
            </a:endParaRPr>
          </a:p>
          <a:p>
            <a:pPr indent="0" lvl="0" marL="0" rtl="0" algn="l">
              <a:lnSpc>
                <a:spcPct val="90000"/>
              </a:lnSpc>
              <a:spcBef>
                <a:spcPts val="1000"/>
              </a:spcBef>
              <a:spcAft>
                <a:spcPts val="0"/>
              </a:spcAft>
              <a:buNone/>
            </a:pPr>
            <a:r>
              <a:rPr b="1" lang="en-US" sz="2500">
                <a:solidFill>
                  <a:schemeClr val="dk1"/>
                </a:solidFill>
                <a:latin typeface="Arial"/>
                <a:ea typeface="Arial"/>
                <a:cs typeface="Arial"/>
                <a:sym typeface="Arial"/>
              </a:rPr>
              <a:t>AAC Telepractice Using </a:t>
            </a:r>
            <a:r>
              <a:rPr b="1" i="1" lang="en-US" sz="2500">
                <a:solidFill>
                  <a:schemeClr val="dk1"/>
                </a:solidFill>
                <a:latin typeface="Arial"/>
                <a:ea typeface="Arial"/>
                <a:cs typeface="Arial"/>
                <a:sym typeface="Arial"/>
              </a:rPr>
              <a:t>The Very Hungry Caterpillar</a:t>
            </a:r>
            <a:endParaRPr sz="5000"/>
          </a:p>
        </p:txBody>
      </p:sp>
      <p:sp>
        <p:nvSpPr>
          <p:cNvPr id="132" name="Google Shape;132;g3b7ba89051b_2_2"/>
          <p:cNvSpPr txBox="1"/>
          <p:nvPr>
            <p:ph idx="1" type="body"/>
          </p:nvPr>
        </p:nvSpPr>
        <p:spPr>
          <a:xfrm>
            <a:off x="327700" y="1325050"/>
            <a:ext cx="11536500" cy="5243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sz="1500">
              <a:latin typeface="Arial"/>
              <a:ea typeface="Arial"/>
              <a:cs typeface="Arial"/>
              <a:sym typeface="Arial"/>
            </a:endParaRPr>
          </a:p>
          <a:p>
            <a:pPr indent="0" lvl="0" marL="0" rtl="0" algn="ctr">
              <a:spcBef>
                <a:spcPts val="1000"/>
              </a:spcBef>
              <a:spcAft>
                <a:spcPts val="0"/>
              </a:spcAft>
              <a:buNone/>
            </a:pPr>
            <a:r>
              <a:rPr lang="en-US" sz="1500">
                <a:latin typeface="Arial"/>
                <a:ea typeface="Arial"/>
                <a:cs typeface="Arial"/>
                <a:sym typeface="Arial"/>
              </a:rPr>
              <a:t>AAC Telepractice in Schools: A Literacy-Based Case Study (TSHA) Handout - Click this link </a:t>
            </a:r>
            <a:r>
              <a:rPr lang="en-US" sz="1500" u="sng">
                <a:solidFill>
                  <a:schemeClr val="hlink"/>
                </a:solidFill>
                <a:latin typeface="Arial"/>
                <a:ea typeface="Arial"/>
                <a:cs typeface="Arial"/>
                <a:sym typeface="Arial"/>
                <a:hlinkClick r:id="rId3"/>
              </a:rPr>
              <a:t>Handout</a:t>
            </a:r>
            <a:endParaRPr sz="1500">
              <a:latin typeface="Arial"/>
              <a:ea typeface="Arial"/>
              <a:cs typeface="Arial"/>
              <a:sym typeface="Arial"/>
            </a:endParaRPr>
          </a:p>
        </p:txBody>
      </p:sp>
      <p:pic>
        <p:nvPicPr>
          <p:cNvPr id="133" name="Google Shape;133;g3b7ba89051b_2_2" title="unnamed.png"/>
          <p:cNvPicPr preferRelativeResize="0"/>
          <p:nvPr/>
        </p:nvPicPr>
        <p:blipFill>
          <a:blip r:embed="rId4">
            <a:alphaModFix/>
          </a:blip>
          <a:stretch>
            <a:fillRect/>
          </a:stretch>
        </p:blipFill>
        <p:spPr>
          <a:xfrm>
            <a:off x="2496976" y="2390150"/>
            <a:ext cx="7197948" cy="3650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b7ba89051b_2_1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Student Profile</a:t>
            </a:r>
            <a:endParaRPr/>
          </a:p>
        </p:txBody>
      </p:sp>
      <p:sp>
        <p:nvSpPr>
          <p:cNvPr id="140" name="Google Shape;140;g3b7ba89051b_2_10"/>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lnSpcReduction="10000"/>
          </a:bodyPr>
          <a:lstStyle/>
          <a:p>
            <a:pPr indent="-361950" lvl="0" marL="457200" rtl="0" algn="l">
              <a:lnSpc>
                <a:spcPct val="115000"/>
              </a:lnSpc>
              <a:spcBef>
                <a:spcPts val="1200"/>
              </a:spcBef>
              <a:spcAft>
                <a:spcPts val="0"/>
              </a:spcAft>
              <a:buClr>
                <a:schemeClr val="dk1"/>
              </a:buClr>
              <a:buSzPts val="2100"/>
              <a:buFont typeface="Arial"/>
              <a:buChar char="●"/>
            </a:pPr>
            <a:r>
              <a:rPr b="1" lang="en-US" sz="2100">
                <a:latin typeface="Arial"/>
                <a:ea typeface="Arial"/>
                <a:cs typeface="Arial"/>
                <a:sym typeface="Arial"/>
              </a:rPr>
              <a:t>Student:</a:t>
            </a:r>
            <a:r>
              <a:rPr lang="en-US" sz="2100">
                <a:latin typeface="Arial"/>
                <a:ea typeface="Arial"/>
                <a:cs typeface="Arial"/>
                <a:sym typeface="Arial"/>
              </a:rPr>
              <a:t> Emma</a:t>
            </a:r>
            <a:br>
              <a:rPr lang="en-US" sz="2100">
                <a:latin typeface="Arial"/>
                <a:ea typeface="Arial"/>
                <a:cs typeface="Arial"/>
                <a:sym typeface="Arial"/>
              </a:rPr>
            </a:br>
            <a:endParaRPr sz="2100">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Char char="●"/>
            </a:pPr>
            <a:r>
              <a:rPr b="1" lang="en-US" sz="2100">
                <a:latin typeface="Arial"/>
                <a:ea typeface="Arial"/>
                <a:cs typeface="Arial"/>
                <a:sym typeface="Arial"/>
              </a:rPr>
              <a:t>Age:</a:t>
            </a:r>
            <a:r>
              <a:rPr lang="en-US" sz="2100">
                <a:latin typeface="Arial"/>
                <a:ea typeface="Arial"/>
                <a:cs typeface="Arial"/>
                <a:sym typeface="Arial"/>
              </a:rPr>
              <a:t> 6 years</a:t>
            </a:r>
            <a:br>
              <a:rPr lang="en-US" sz="2100">
                <a:latin typeface="Arial"/>
                <a:ea typeface="Arial"/>
                <a:cs typeface="Arial"/>
                <a:sym typeface="Arial"/>
              </a:rPr>
            </a:br>
            <a:endParaRPr sz="2100">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Char char="●"/>
            </a:pPr>
            <a:r>
              <a:rPr b="1" lang="en-US" sz="2100">
                <a:latin typeface="Arial"/>
                <a:ea typeface="Arial"/>
                <a:cs typeface="Arial"/>
                <a:sym typeface="Arial"/>
              </a:rPr>
              <a:t>Diagnosis:</a:t>
            </a:r>
            <a:r>
              <a:rPr lang="en-US" sz="2100">
                <a:latin typeface="Arial"/>
                <a:ea typeface="Arial"/>
                <a:cs typeface="Arial"/>
                <a:sym typeface="Arial"/>
              </a:rPr>
              <a:t> Cerebral Palsy</a:t>
            </a:r>
            <a:br>
              <a:rPr lang="en-US" sz="2100">
                <a:latin typeface="Arial"/>
                <a:ea typeface="Arial"/>
                <a:cs typeface="Arial"/>
                <a:sym typeface="Arial"/>
              </a:rPr>
            </a:br>
            <a:endParaRPr sz="2100">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Char char="●"/>
            </a:pPr>
            <a:r>
              <a:rPr b="1" lang="en-US" sz="2100">
                <a:latin typeface="Arial"/>
                <a:ea typeface="Arial"/>
                <a:cs typeface="Arial"/>
                <a:sym typeface="Arial"/>
              </a:rPr>
              <a:t>AAC:</a:t>
            </a:r>
            <a:r>
              <a:rPr lang="en-US" sz="2100">
                <a:latin typeface="Arial"/>
                <a:ea typeface="Arial"/>
                <a:cs typeface="Arial"/>
                <a:sym typeface="Arial"/>
              </a:rPr>
              <a:t> Dynavox with eye gaze</a:t>
            </a:r>
            <a:br>
              <a:rPr lang="en-US" sz="2100">
                <a:latin typeface="Arial"/>
                <a:ea typeface="Arial"/>
                <a:cs typeface="Arial"/>
                <a:sym typeface="Arial"/>
              </a:rPr>
            </a:br>
            <a:endParaRPr sz="2100">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Char char="●"/>
            </a:pPr>
            <a:r>
              <a:rPr b="1" lang="en-US" sz="2100">
                <a:latin typeface="Arial"/>
                <a:ea typeface="Arial"/>
                <a:cs typeface="Arial"/>
                <a:sym typeface="Arial"/>
              </a:rPr>
              <a:t>Service Model:</a:t>
            </a:r>
            <a:r>
              <a:rPr lang="en-US" sz="2100">
                <a:latin typeface="Arial"/>
                <a:ea typeface="Arial"/>
                <a:cs typeface="Arial"/>
                <a:sym typeface="Arial"/>
              </a:rPr>
              <a:t> Telehealth with in-person aide</a:t>
            </a:r>
            <a:br>
              <a:rPr lang="en-US" sz="2100">
                <a:latin typeface="Arial"/>
                <a:ea typeface="Arial"/>
                <a:cs typeface="Arial"/>
                <a:sym typeface="Arial"/>
              </a:rPr>
            </a:br>
            <a:endParaRPr sz="2100">
              <a:latin typeface="Arial"/>
              <a:ea typeface="Arial"/>
              <a:cs typeface="Arial"/>
              <a:sym typeface="Arial"/>
            </a:endParaRPr>
          </a:p>
          <a:p>
            <a:pPr indent="-361950" lvl="0" marL="457200" rtl="0" algn="l">
              <a:lnSpc>
                <a:spcPct val="115000"/>
              </a:lnSpc>
              <a:spcBef>
                <a:spcPts val="0"/>
              </a:spcBef>
              <a:spcAft>
                <a:spcPts val="0"/>
              </a:spcAft>
              <a:buClr>
                <a:schemeClr val="dk1"/>
              </a:buClr>
              <a:buSzPts val="2100"/>
              <a:buFont typeface="Arial"/>
              <a:buChar char="●"/>
            </a:pPr>
            <a:r>
              <a:rPr b="1" lang="en-US" sz="2100">
                <a:latin typeface="Arial"/>
                <a:ea typeface="Arial"/>
                <a:cs typeface="Arial"/>
                <a:sym typeface="Arial"/>
              </a:rPr>
              <a:t>Focus:</a:t>
            </a:r>
            <a:r>
              <a:rPr lang="en-US" sz="2100">
                <a:latin typeface="Arial"/>
                <a:ea typeface="Arial"/>
                <a:cs typeface="Arial"/>
                <a:sym typeface="Arial"/>
              </a:rPr>
              <a:t> Learning AAC navigation during shared activities</a:t>
            </a:r>
            <a:br>
              <a:rPr lang="en-US" sz="2100">
                <a:latin typeface="Arial"/>
                <a:ea typeface="Arial"/>
                <a:cs typeface="Arial"/>
                <a:sym typeface="Arial"/>
              </a:rPr>
            </a:br>
            <a:endParaRPr sz="2100">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3b7ba89051b_2_18"/>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Communication Goals</a:t>
            </a:r>
            <a:endParaRPr/>
          </a:p>
        </p:txBody>
      </p:sp>
      <p:sp>
        <p:nvSpPr>
          <p:cNvPr id="147" name="Google Shape;147;g3b7ba89051b_2_18"/>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fontScale="55000" lnSpcReduction="10000"/>
          </a:bodyPr>
          <a:lstStyle/>
          <a:p>
            <a:pPr indent="0" lvl="0" marL="0" rtl="0" algn="l">
              <a:lnSpc>
                <a:spcPct val="115000"/>
              </a:lnSpc>
              <a:spcBef>
                <a:spcPts val="1200"/>
              </a:spcBef>
              <a:spcAft>
                <a:spcPts val="0"/>
              </a:spcAft>
              <a:buClr>
                <a:schemeClr val="dk1"/>
              </a:buClr>
              <a:buSzPct val="36328"/>
              <a:buFont typeface="Arial"/>
              <a:buNone/>
            </a:pPr>
            <a:r>
              <a:rPr b="1" lang="en-US" sz="3027">
                <a:latin typeface="Arial"/>
                <a:ea typeface="Arial"/>
                <a:cs typeface="Arial"/>
                <a:sym typeface="Arial"/>
              </a:rPr>
              <a:t>Goal 1 – Core Vocabulary</a:t>
            </a:r>
            <a:endParaRPr b="1" sz="3027">
              <a:latin typeface="Arial"/>
              <a:ea typeface="Arial"/>
              <a:cs typeface="Arial"/>
              <a:sym typeface="Arial"/>
            </a:endParaRPr>
          </a:p>
          <a:p>
            <a:pPr indent="-334351" lvl="0" marL="457200" rtl="0" algn="l">
              <a:lnSpc>
                <a:spcPct val="115000"/>
              </a:lnSpc>
              <a:spcBef>
                <a:spcPts val="1200"/>
              </a:spcBef>
              <a:spcAft>
                <a:spcPts val="0"/>
              </a:spcAft>
              <a:buClr>
                <a:schemeClr val="dk1"/>
              </a:buClr>
              <a:buSzPct val="100000"/>
              <a:buFont typeface="Arial"/>
              <a:buChar char="●"/>
            </a:pPr>
            <a:r>
              <a:rPr lang="en-US" sz="3027">
                <a:latin typeface="Arial"/>
                <a:ea typeface="Arial"/>
                <a:cs typeface="Arial"/>
                <a:sym typeface="Arial"/>
              </a:rPr>
              <a:t>Locate 3 familiar core words</a:t>
            </a:r>
            <a:br>
              <a:rPr lang="en-US" sz="3027">
                <a:latin typeface="Arial"/>
                <a:ea typeface="Arial"/>
                <a:cs typeface="Arial"/>
                <a:sym typeface="Arial"/>
              </a:rPr>
            </a:br>
            <a:endParaRPr sz="3027">
              <a:latin typeface="Arial"/>
              <a:ea typeface="Arial"/>
              <a:cs typeface="Arial"/>
              <a:sym typeface="Arial"/>
            </a:endParaRPr>
          </a:p>
          <a:p>
            <a:pPr indent="-334351" lvl="0" marL="457200" rtl="0" algn="l">
              <a:lnSpc>
                <a:spcPct val="115000"/>
              </a:lnSpc>
              <a:spcBef>
                <a:spcPts val="0"/>
              </a:spcBef>
              <a:spcAft>
                <a:spcPts val="0"/>
              </a:spcAft>
              <a:buClr>
                <a:schemeClr val="dk1"/>
              </a:buClr>
              <a:buSzPct val="100000"/>
              <a:buFont typeface="Arial"/>
              <a:buChar char="●"/>
            </a:pPr>
            <a:r>
              <a:rPr lang="en-US" sz="3027">
                <a:latin typeface="Arial"/>
                <a:ea typeface="Arial"/>
                <a:cs typeface="Arial"/>
                <a:sym typeface="Arial"/>
              </a:rPr>
              <a:t>Examples: </a:t>
            </a:r>
            <a:r>
              <a:rPr i="1" lang="en-US" sz="3027">
                <a:latin typeface="Arial"/>
                <a:ea typeface="Arial"/>
                <a:cs typeface="Arial"/>
                <a:sym typeface="Arial"/>
              </a:rPr>
              <a:t>eat, want, more</a:t>
            </a:r>
            <a:br>
              <a:rPr i="1" lang="en-US" sz="3027">
                <a:latin typeface="Arial"/>
                <a:ea typeface="Arial"/>
                <a:cs typeface="Arial"/>
                <a:sym typeface="Arial"/>
              </a:rPr>
            </a:br>
            <a:endParaRPr i="1" sz="3027">
              <a:latin typeface="Arial"/>
              <a:ea typeface="Arial"/>
              <a:cs typeface="Arial"/>
              <a:sym typeface="Arial"/>
            </a:endParaRPr>
          </a:p>
          <a:p>
            <a:pPr indent="-334351" lvl="0" marL="457200" rtl="0" algn="l">
              <a:lnSpc>
                <a:spcPct val="115000"/>
              </a:lnSpc>
              <a:spcBef>
                <a:spcPts val="0"/>
              </a:spcBef>
              <a:spcAft>
                <a:spcPts val="0"/>
              </a:spcAft>
              <a:buClr>
                <a:schemeClr val="dk1"/>
              </a:buClr>
              <a:buSzPct val="100000"/>
              <a:buFont typeface="Arial"/>
              <a:buChar char="●"/>
            </a:pPr>
            <a:r>
              <a:rPr lang="en-US" sz="3027">
                <a:latin typeface="Arial"/>
                <a:ea typeface="Arial"/>
                <a:cs typeface="Arial"/>
                <a:sym typeface="Arial"/>
              </a:rPr>
              <a:t>Moderate verbal/gestural support</a:t>
            </a:r>
            <a:br>
              <a:rPr lang="en-US" sz="3027">
                <a:latin typeface="Arial"/>
                <a:ea typeface="Arial"/>
                <a:cs typeface="Arial"/>
                <a:sym typeface="Arial"/>
              </a:rPr>
            </a:br>
            <a:endParaRPr sz="3027">
              <a:latin typeface="Arial"/>
              <a:ea typeface="Arial"/>
              <a:cs typeface="Arial"/>
              <a:sym typeface="Arial"/>
            </a:endParaRPr>
          </a:p>
          <a:p>
            <a:pPr indent="-334351" lvl="0" marL="457200" rtl="0" algn="l">
              <a:lnSpc>
                <a:spcPct val="115000"/>
              </a:lnSpc>
              <a:spcBef>
                <a:spcPts val="0"/>
              </a:spcBef>
              <a:spcAft>
                <a:spcPts val="0"/>
              </a:spcAft>
              <a:buClr>
                <a:schemeClr val="dk1"/>
              </a:buClr>
              <a:buSzPct val="100000"/>
              <a:buFont typeface="Arial"/>
              <a:buChar char="●"/>
            </a:pPr>
            <a:r>
              <a:rPr lang="en-US" sz="3027">
                <a:latin typeface="Arial"/>
                <a:ea typeface="Arial"/>
                <a:cs typeface="Arial"/>
                <a:sym typeface="Arial"/>
              </a:rPr>
              <a:t>4/5 opportunities</a:t>
            </a:r>
            <a:br>
              <a:rPr lang="en-US" sz="3027">
                <a:latin typeface="Arial"/>
                <a:ea typeface="Arial"/>
                <a:cs typeface="Arial"/>
                <a:sym typeface="Arial"/>
              </a:rPr>
            </a:br>
            <a:endParaRPr sz="3027">
              <a:latin typeface="Arial"/>
              <a:ea typeface="Arial"/>
              <a:cs typeface="Arial"/>
              <a:sym typeface="Arial"/>
            </a:endParaRPr>
          </a:p>
          <a:p>
            <a:pPr indent="0" lvl="0" marL="0" rtl="0" algn="l">
              <a:lnSpc>
                <a:spcPct val="115000"/>
              </a:lnSpc>
              <a:spcBef>
                <a:spcPts val="1200"/>
              </a:spcBef>
              <a:spcAft>
                <a:spcPts val="0"/>
              </a:spcAft>
              <a:buClr>
                <a:schemeClr val="dk1"/>
              </a:buClr>
              <a:buSzPct val="36328"/>
              <a:buFont typeface="Arial"/>
              <a:buNone/>
            </a:pPr>
            <a:r>
              <a:rPr b="1" lang="en-US" sz="3027">
                <a:latin typeface="Arial"/>
                <a:ea typeface="Arial"/>
                <a:cs typeface="Arial"/>
                <a:sym typeface="Arial"/>
              </a:rPr>
              <a:t>Goal 2 – WH Questions</a:t>
            </a:r>
            <a:endParaRPr b="1" sz="3027">
              <a:latin typeface="Arial"/>
              <a:ea typeface="Arial"/>
              <a:cs typeface="Arial"/>
              <a:sym typeface="Arial"/>
            </a:endParaRPr>
          </a:p>
          <a:p>
            <a:pPr indent="-334351" lvl="0" marL="457200" rtl="0" algn="l">
              <a:lnSpc>
                <a:spcPct val="115000"/>
              </a:lnSpc>
              <a:spcBef>
                <a:spcPts val="1200"/>
              </a:spcBef>
              <a:spcAft>
                <a:spcPts val="0"/>
              </a:spcAft>
              <a:buClr>
                <a:schemeClr val="dk1"/>
              </a:buClr>
              <a:buSzPct val="100000"/>
              <a:buFont typeface="Arial"/>
              <a:buChar char="●"/>
            </a:pPr>
            <a:r>
              <a:rPr lang="en-US" sz="3027">
                <a:latin typeface="Arial"/>
                <a:ea typeface="Arial"/>
                <a:cs typeface="Arial"/>
                <a:sym typeface="Arial"/>
              </a:rPr>
              <a:t>Navigate AAC to answer </a:t>
            </a:r>
            <a:r>
              <a:rPr b="1" lang="en-US" sz="3027">
                <a:latin typeface="Arial"/>
                <a:ea typeface="Arial"/>
                <a:cs typeface="Arial"/>
                <a:sym typeface="Arial"/>
              </a:rPr>
              <a:t>“What”</a:t>
            </a:r>
            <a:r>
              <a:rPr lang="en-US" sz="3027">
                <a:latin typeface="Arial"/>
                <a:ea typeface="Arial"/>
                <a:cs typeface="Arial"/>
                <a:sym typeface="Arial"/>
              </a:rPr>
              <a:t> questions</a:t>
            </a:r>
            <a:br>
              <a:rPr lang="en-US" sz="3027">
                <a:latin typeface="Arial"/>
                <a:ea typeface="Arial"/>
                <a:cs typeface="Arial"/>
                <a:sym typeface="Arial"/>
              </a:rPr>
            </a:br>
            <a:endParaRPr sz="3027">
              <a:latin typeface="Arial"/>
              <a:ea typeface="Arial"/>
              <a:cs typeface="Arial"/>
              <a:sym typeface="Arial"/>
            </a:endParaRPr>
          </a:p>
          <a:p>
            <a:pPr indent="-334351" lvl="0" marL="457200" rtl="0" algn="l">
              <a:lnSpc>
                <a:spcPct val="115000"/>
              </a:lnSpc>
              <a:spcBef>
                <a:spcPts val="0"/>
              </a:spcBef>
              <a:spcAft>
                <a:spcPts val="0"/>
              </a:spcAft>
              <a:buClr>
                <a:schemeClr val="dk1"/>
              </a:buClr>
              <a:buSzPct val="100000"/>
              <a:buFont typeface="Arial"/>
              <a:buChar char="●"/>
            </a:pPr>
            <a:r>
              <a:rPr lang="en-US" sz="3027">
                <a:latin typeface="Arial"/>
                <a:ea typeface="Arial"/>
                <a:cs typeface="Arial"/>
                <a:sym typeface="Arial"/>
              </a:rPr>
              <a:t>Moderate verbal/gestural support</a:t>
            </a:r>
            <a:br>
              <a:rPr lang="en-US" sz="3027">
                <a:latin typeface="Arial"/>
                <a:ea typeface="Arial"/>
                <a:cs typeface="Arial"/>
                <a:sym typeface="Arial"/>
              </a:rPr>
            </a:br>
            <a:endParaRPr sz="3027">
              <a:latin typeface="Arial"/>
              <a:ea typeface="Arial"/>
              <a:cs typeface="Arial"/>
              <a:sym typeface="Arial"/>
            </a:endParaRPr>
          </a:p>
          <a:p>
            <a:pPr indent="-334351" lvl="0" marL="457200" rtl="0" algn="l">
              <a:lnSpc>
                <a:spcPct val="115000"/>
              </a:lnSpc>
              <a:spcBef>
                <a:spcPts val="0"/>
              </a:spcBef>
              <a:spcAft>
                <a:spcPts val="0"/>
              </a:spcAft>
              <a:buClr>
                <a:schemeClr val="dk1"/>
              </a:buClr>
              <a:buSzPct val="100000"/>
              <a:buFont typeface="Arial"/>
              <a:buChar char="●"/>
            </a:pPr>
            <a:r>
              <a:rPr lang="en-US" sz="3027">
                <a:latin typeface="Arial"/>
                <a:ea typeface="Arial"/>
                <a:cs typeface="Arial"/>
                <a:sym typeface="Arial"/>
              </a:rPr>
              <a:t>4/5 opportunities</a:t>
            </a:r>
            <a:endParaRPr b="1" sz="1100">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b7ba89051b_2_28"/>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Pre-Session Preparation</a:t>
            </a:r>
            <a:endParaRPr/>
          </a:p>
        </p:txBody>
      </p:sp>
      <p:sp>
        <p:nvSpPr>
          <p:cNvPr id="154" name="Google Shape;154;g3b7ba89051b_2_28"/>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lang="en-US"/>
              <a:t> Collaborate with parents and teacher</a:t>
            </a:r>
            <a:br>
              <a:rPr lang="en-US"/>
            </a:br>
            <a:endParaRPr/>
          </a:p>
          <a:p>
            <a:pPr indent="-277495" lvl="0" marL="457200" rtl="0" algn="l">
              <a:lnSpc>
                <a:spcPct val="115000"/>
              </a:lnSpc>
              <a:spcBef>
                <a:spcPts val="1200"/>
              </a:spcBef>
              <a:spcAft>
                <a:spcPts val="0"/>
              </a:spcAft>
              <a:buClr>
                <a:schemeClr val="dk1"/>
              </a:buClr>
              <a:buSzPct val="39285"/>
              <a:buFont typeface="Arial"/>
              <a:buChar char="●"/>
            </a:pPr>
            <a:r>
              <a:rPr lang="en-US"/>
              <a:t>Identify routines, motivators, and strengths</a:t>
            </a:r>
            <a:br>
              <a:rPr lang="en-US"/>
            </a:br>
            <a:endParaRPr/>
          </a:p>
          <a:p>
            <a:pPr indent="-277495" lvl="0" marL="457200" rtl="0" algn="l">
              <a:lnSpc>
                <a:spcPct val="115000"/>
              </a:lnSpc>
              <a:spcBef>
                <a:spcPts val="0"/>
              </a:spcBef>
              <a:spcAft>
                <a:spcPts val="0"/>
              </a:spcAft>
              <a:buClr>
                <a:schemeClr val="dk1"/>
              </a:buClr>
              <a:buSzPct val="39285"/>
              <a:buFont typeface="Arial"/>
              <a:buChar char="●"/>
            </a:pPr>
            <a:r>
              <a:rPr lang="en-US"/>
              <a:t>Establish shared communication goals</a:t>
            </a:r>
            <a:br>
              <a:rPr lang="en-US"/>
            </a:br>
            <a:endParaRPr/>
          </a:p>
          <a:p>
            <a:pPr indent="-277495" lvl="0" marL="457200" rtl="0" algn="l">
              <a:lnSpc>
                <a:spcPct val="115000"/>
              </a:lnSpc>
              <a:spcBef>
                <a:spcPts val="0"/>
              </a:spcBef>
              <a:spcAft>
                <a:spcPts val="0"/>
              </a:spcAft>
              <a:buClr>
                <a:schemeClr val="dk1"/>
              </a:buClr>
              <a:buSzPct val="39285"/>
              <a:buFont typeface="Arial"/>
              <a:buChar char="●"/>
            </a:pPr>
            <a:r>
              <a:rPr lang="en-US"/>
              <a:t>Include all team voices</a:t>
            </a:r>
            <a:br>
              <a:rPr lang="en-US"/>
            </a:br>
            <a:endParaRPr/>
          </a:p>
          <a:p>
            <a:pPr indent="-277494" lvl="1" marL="914400" rtl="0" algn="l">
              <a:lnSpc>
                <a:spcPct val="115000"/>
              </a:lnSpc>
              <a:spcBef>
                <a:spcPts val="0"/>
              </a:spcBef>
              <a:spcAft>
                <a:spcPts val="0"/>
              </a:spcAft>
              <a:buClr>
                <a:schemeClr val="dk1"/>
              </a:buClr>
              <a:buSzPct val="45833"/>
              <a:buFont typeface="Arial"/>
              <a:buChar char="○"/>
            </a:pPr>
            <a:r>
              <a:rPr b="1" lang="en-US"/>
              <a:t>Teacher</a:t>
            </a:r>
            <a:br>
              <a:rPr b="1" lang="en-US"/>
            </a:br>
            <a:endParaRPr b="1"/>
          </a:p>
          <a:p>
            <a:pPr indent="-277494" lvl="1" marL="914400" rtl="0" algn="l">
              <a:lnSpc>
                <a:spcPct val="115000"/>
              </a:lnSpc>
              <a:spcBef>
                <a:spcPts val="0"/>
              </a:spcBef>
              <a:spcAft>
                <a:spcPts val="0"/>
              </a:spcAft>
              <a:buClr>
                <a:schemeClr val="dk1"/>
              </a:buClr>
              <a:buSzPct val="45833"/>
              <a:buFont typeface="Arial"/>
              <a:buChar char="○"/>
            </a:pPr>
            <a:r>
              <a:rPr b="1" lang="en-US"/>
              <a:t>Aide</a:t>
            </a:r>
            <a:br>
              <a:rPr b="1" lang="en-US"/>
            </a:br>
            <a:endParaRPr b="1"/>
          </a:p>
          <a:p>
            <a:pPr indent="-277494" lvl="1" marL="914400" rtl="0" algn="l">
              <a:lnSpc>
                <a:spcPct val="115000"/>
              </a:lnSpc>
              <a:spcBef>
                <a:spcPts val="0"/>
              </a:spcBef>
              <a:spcAft>
                <a:spcPts val="0"/>
              </a:spcAft>
              <a:buClr>
                <a:schemeClr val="dk1"/>
              </a:buClr>
              <a:buSzPct val="45833"/>
              <a:buFont typeface="Arial"/>
              <a:buChar char="○"/>
            </a:pPr>
            <a:r>
              <a:rPr b="1" lang="en-US"/>
              <a:t>Caregivers</a:t>
            </a:r>
            <a:br>
              <a:rPr b="1" lang="en-US"/>
            </a:br>
            <a:endParaRPr b="1"/>
          </a:p>
          <a:p>
            <a:pPr indent="-277494" lvl="1" marL="914400" rtl="0" algn="l">
              <a:lnSpc>
                <a:spcPct val="115000"/>
              </a:lnSpc>
              <a:spcBef>
                <a:spcPts val="0"/>
              </a:spcBef>
              <a:spcAft>
                <a:spcPts val="0"/>
              </a:spcAft>
              <a:buClr>
                <a:schemeClr val="dk1"/>
              </a:buClr>
              <a:buSzPct val="45833"/>
              <a:buFont typeface="Arial"/>
              <a:buChar char="○"/>
            </a:pPr>
            <a:r>
              <a:rPr b="1" lang="en-US"/>
              <a:t>Specialists</a:t>
            </a:r>
            <a:br>
              <a:rPr b="1" lang="en-US"/>
            </a:br>
            <a:endParaRPr b="1"/>
          </a:p>
          <a:p>
            <a:pPr indent="0" lvl="0" marL="0" rtl="0" algn="l">
              <a:spcBef>
                <a:spcPts val="120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b7ba89051b_2_37"/>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Shared Team Language</a:t>
            </a:r>
            <a:endParaRPr/>
          </a:p>
        </p:txBody>
      </p:sp>
      <p:sp>
        <p:nvSpPr>
          <p:cNvPr id="161" name="Google Shape;161;g3b7ba89051b_2_37"/>
          <p:cNvSpPr txBox="1"/>
          <p:nvPr>
            <p:ph idx="1" type="body"/>
          </p:nvPr>
        </p:nvSpPr>
        <p:spPr>
          <a:xfrm>
            <a:off x="327750" y="2902375"/>
            <a:ext cx="11536500" cy="2544900"/>
          </a:xfrm>
          <a:prstGeom prst="rect">
            <a:avLst/>
          </a:prstGeom>
        </p:spPr>
        <p:txBody>
          <a:bodyPr anchorCtr="0" anchor="t" bIns="45700" lIns="91425" spcFirstLastPara="1" rIns="91425" wrap="square" tIns="45700">
            <a:normAutofit fontScale="92500" lnSpcReduction="10000"/>
          </a:bodyPr>
          <a:lstStyle/>
          <a:p>
            <a:pPr indent="0" lvl="0" marL="457200" rtl="0" algn="l">
              <a:lnSpc>
                <a:spcPct val="115000"/>
              </a:lnSpc>
              <a:spcBef>
                <a:spcPts val="1200"/>
              </a:spcBef>
              <a:spcAft>
                <a:spcPts val="0"/>
              </a:spcAft>
              <a:buNone/>
            </a:pPr>
            <a:r>
              <a:rPr lang="en-US"/>
              <a:t>“Our shared goal is independent communication across settings.”</a:t>
            </a:r>
            <a:br>
              <a:rPr lang="en-US"/>
            </a:br>
            <a:endParaRPr/>
          </a:p>
          <a:p>
            <a:pPr indent="0" lvl="0" marL="457200" rtl="0" algn="l">
              <a:lnSpc>
                <a:spcPct val="115000"/>
              </a:lnSpc>
              <a:spcBef>
                <a:spcPts val="1200"/>
              </a:spcBef>
              <a:spcAft>
                <a:spcPts val="0"/>
              </a:spcAft>
              <a:buNone/>
            </a:pPr>
            <a:r>
              <a:rPr lang="en-US"/>
              <a:t>“Let’s focus on what supports her best during transitions.”</a:t>
            </a:r>
            <a:br>
              <a:rPr lang="en-US"/>
            </a:br>
            <a:endParaRPr/>
          </a:p>
          <a:p>
            <a:pPr indent="0" lvl="0" marL="0" rtl="0" algn="l">
              <a:spcBef>
                <a:spcPts val="120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 name="Shape 37"/>
        <p:cNvGrpSpPr/>
        <p:nvPr/>
      </p:nvGrpSpPr>
      <p:grpSpPr>
        <a:xfrm>
          <a:off x="0" y="0"/>
          <a:ext cx="0" cy="0"/>
          <a:chOff x="0" y="0"/>
          <a:chExt cx="0" cy="0"/>
        </a:xfrm>
      </p:grpSpPr>
      <p:sp>
        <p:nvSpPr>
          <p:cNvPr id="38" name="Google Shape;38;p2"/>
          <p:cNvSpPr txBox="1"/>
          <p:nvPr>
            <p:ph type="ctrTitle"/>
          </p:nvPr>
        </p:nvSpPr>
        <p:spPr>
          <a:xfrm>
            <a:off x="3442447" y="2354863"/>
            <a:ext cx="8377044" cy="2023076"/>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accent2"/>
              </a:buClr>
              <a:buSzPct val="100000"/>
              <a:buFont typeface="Century Gothic"/>
              <a:buNone/>
            </a:pPr>
            <a:r>
              <a:rPr lang="en-US"/>
              <a:t>Telepractice in Schools: Skills, Solutions, and Evidence-Based Success</a:t>
            </a:r>
            <a:endParaRPr/>
          </a:p>
        </p:txBody>
      </p:sp>
      <p:sp>
        <p:nvSpPr>
          <p:cNvPr id="39" name="Google Shape;39;p2"/>
          <p:cNvSpPr txBox="1"/>
          <p:nvPr>
            <p:ph idx="1" type="subTitle"/>
          </p:nvPr>
        </p:nvSpPr>
        <p:spPr>
          <a:xfrm>
            <a:off x="3442446" y="4625073"/>
            <a:ext cx="8377043" cy="128510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SzPct val="85000"/>
              <a:buNone/>
            </a:pPr>
            <a:r>
              <a:rPr lang="en-US"/>
              <a:t>Andrea Lerma, MS, CCC-SLP</a:t>
            </a:r>
            <a:endParaRPr/>
          </a:p>
          <a:p>
            <a:pPr indent="0" lvl="0" marL="0" rtl="0" algn="ctr">
              <a:lnSpc>
                <a:spcPct val="90000"/>
              </a:lnSpc>
              <a:spcBef>
                <a:spcPts val="0"/>
              </a:spcBef>
              <a:spcAft>
                <a:spcPts val="0"/>
              </a:spcAft>
              <a:buSzPct val="85000"/>
              <a:buNone/>
            </a:pPr>
            <a:r>
              <a:rPr lang="en-US"/>
              <a:t>Alyssa Gilman, MS, CCC-SLP</a:t>
            </a:r>
            <a:endParaRPr/>
          </a:p>
          <a:p>
            <a:pPr indent="0" lvl="0" marL="0" rtl="0" algn="ctr">
              <a:lnSpc>
                <a:spcPct val="90000"/>
              </a:lnSpc>
              <a:spcBef>
                <a:spcPts val="0"/>
              </a:spcBef>
              <a:spcAft>
                <a:spcPts val="0"/>
              </a:spcAft>
              <a:buSzPct val="85000"/>
              <a:buNone/>
            </a:pPr>
            <a:r>
              <a:rPr lang="en-US"/>
              <a:t>Kendall Kordes, MS, CCC-SLP</a:t>
            </a:r>
            <a:endParaRPr/>
          </a:p>
          <a:p>
            <a:pPr indent="0" lvl="0" marL="0" rtl="0" algn="ctr">
              <a:lnSpc>
                <a:spcPct val="90000"/>
              </a:lnSpc>
              <a:spcBef>
                <a:spcPts val="0"/>
              </a:spcBef>
              <a:spcAft>
                <a:spcPts val="0"/>
              </a:spcAft>
              <a:buSzPct val="85000"/>
              <a:buNone/>
            </a:pPr>
            <a:r>
              <a:rPr lang="en-US"/>
              <a:t>Remy Hilchey, SLPD, CCC-SLP</a:t>
            </a:r>
            <a:endParaRPr/>
          </a:p>
          <a:p>
            <a:pPr indent="0" lvl="0" marL="0" rtl="0" algn="ctr">
              <a:lnSpc>
                <a:spcPct val="90000"/>
              </a:lnSpc>
              <a:spcBef>
                <a:spcPts val="0"/>
              </a:spcBef>
              <a:spcAft>
                <a:spcPts val="0"/>
              </a:spcAft>
              <a:buSzPct val="85000"/>
              <a:buNone/>
            </a:pPr>
            <a:r>
              <a:rPr lang="en-US"/>
              <a:t>Erica Ortiz, MCD, CCC-SLP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3b7ba89051b_2_45"/>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Materials</a:t>
            </a:r>
            <a:endParaRPr/>
          </a:p>
        </p:txBody>
      </p:sp>
      <p:sp>
        <p:nvSpPr>
          <p:cNvPr id="168" name="Google Shape;168;g3b7ba89051b_2_45"/>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None/>
            </a:pPr>
            <a:r>
              <a:rPr i="1" lang="en-US" sz="1700">
                <a:latin typeface="Arial"/>
                <a:ea typeface="Arial"/>
                <a:cs typeface="Arial"/>
                <a:sym typeface="Arial"/>
              </a:rPr>
              <a:t>The Very Hungry Caterpillar</a:t>
            </a:r>
            <a:r>
              <a:rPr lang="en-US" sz="1700">
                <a:latin typeface="Arial"/>
                <a:ea typeface="Arial"/>
                <a:cs typeface="Arial"/>
                <a:sym typeface="Arial"/>
              </a:rPr>
              <a:t> (animated video)</a:t>
            </a:r>
            <a:br>
              <a:rPr lang="en-US" sz="1700">
                <a:latin typeface="Arial"/>
                <a:ea typeface="Arial"/>
                <a:cs typeface="Arial"/>
                <a:sym typeface="Arial"/>
              </a:rPr>
            </a:br>
            <a:r>
              <a:rPr lang="en-US" sz="1700" u="sng">
                <a:solidFill>
                  <a:schemeClr val="hlink"/>
                </a:solidFill>
                <a:latin typeface="Arial"/>
                <a:ea typeface="Arial"/>
                <a:cs typeface="Arial"/>
                <a:sym typeface="Arial"/>
                <a:hlinkClick r:id="rId3"/>
              </a:rPr>
              <a:t>The Very Hungry Caterpillar</a:t>
            </a:r>
            <a:endParaRPr sz="1700">
              <a:latin typeface="Arial"/>
              <a:ea typeface="Arial"/>
              <a:cs typeface="Arial"/>
              <a:sym typeface="Arial"/>
            </a:endParaRPr>
          </a:p>
          <a:p>
            <a:pPr indent="0" lvl="0" marL="0" rtl="0" algn="l">
              <a:lnSpc>
                <a:spcPct val="115000"/>
              </a:lnSpc>
              <a:spcBef>
                <a:spcPts val="1200"/>
              </a:spcBef>
              <a:spcAft>
                <a:spcPts val="0"/>
              </a:spcAft>
              <a:buNone/>
            </a:pPr>
            <a:r>
              <a:rPr lang="en-US" sz="1700">
                <a:latin typeface="Arial"/>
                <a:ea typeface="Arial"/>
                <a:cs typeface="Arial"/>
                <a:sym typeface="Arial"/>
              </a:rPr>
              <a:t>Dynavox AAC device programmed with:</a:t>
            </a:r>
            <a:endParaRPr sz="17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700">
                <a:latin typeface="Arial"/>
                <a:ea typeface="Arial"/>
                <a:cs typeface="Arial"/>
                <a:sym typeface="Arial"/>
              </a:rPr>
              <a:t>Core Vocabulary</a:t>
            </a:r>
            <a:endParaRPr b="1" sz="1700">
              <a:latin typeface="Arial"/>
              <a:ea typeface="Arial"/>
              <a:cs typeface="Arial"/>
              <a:sym typeface="Arial"/>
            </a:endParaRPr>
          </a:p>
          <a:p>
            <a:pPr indent="-336550" lvl="0" marL="457200" rtl="0" algn="l">
              <a:lnSpc>
                <a:spcPct val="115000"/>
              </a:lnSpc>
              <a:spcBef>
                <a:spcPts val="1200"/>
              </a:spcBef>
              <a:spcAft>
                <a:spcPts val="0"/>
              </a:spcAft>
              <a:buClr>
                <a:schemeClr val="dk1"/>
              </a:buClr>
              <a:buSzPts val="1700"/>
              <a:buFont typeface="Arial"/>
              <a:buChar char="●"/>
            </a:pPr>
            <a:r>
              <a:rPr lang="en-US" sz="1700">
                <a:latin typeface="Arial"/>
                <a:ea typeface="Arial"/>
                <a:cs typeface="Arial"/>
                <a:sym typeface="Arial"/>
              </a:rPr>
              <a:t>eat, hungry, more, finished, big, small</a:t>
            </a:r>
            <a:br>
              <a:rPr lang="en-US" sz="1700">
                <a:latin typeface="Arial"/>
                <a:ea typeface="Arial"/>
                <a:cs typeface="Arial"/>
                <a:sym typeface="Arial"/>
              </a:rPr>
            </a:br>
            <a:endParaRPr sz="17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1700">
                <a:latin typeface="Arial"/>
                <a:ea typeface="Arial"/>
                <a:cs typeface="Arial"/>
                <a:sym typeface="Arial"/>
              </a:rPr>
              <a:t>Fringe Vocabulary</a:t>
            </a:r>
            <a:endParaRPr b="1" sz="1700">
              <a:latin typeface="Arial"/>
              <a:ea typeface="Arial"/>
              <a:cs typeface="Arial"/>
              <a:sym typeface="Arial"/>
            </a:endParaRPr>
          </a:p>
          <a:p>
            <a:pPr indent="-336550" lvl="0" marL="457200" rtl="0" algn="l">
              <a:lnSpc>
                <a:spcPct val="115000"/>
              </a:lnSpc>
              <a:spcBef>
                <a:spcPts val="1200"/>
              </a:spcBef>
              <a:spcAft>
                <a:spcPts val="0"/>
              </a:spcAft>
              <a:buClr>
                <a:schemeClr val="dk1"/>
              </a:buClr>
              <a:buSzPts val="1700"/>
              <a:buFont typeface="Arial"/>
              <a:buChar char="●"/>
            </a:pPr>
            <a:r>
              <a:rPr lang="en-US" sz="1700">
                <a:latin typeface="Arial"/>
                <a:ea typeface="Arial"/>
                <a:cs typeface="Arial"/>
                <a:sym typeface="Arial"/>
              </a:rPr>
              <a:t>apple, pear, plum, strawberry</a:t>
            </a:r>
            <a:br>
              <a:rPr lang="en-US" sz="1700">
                <a:latin typeface="Arial"/>
                <a:ea typeface="Arial"/>
                <a:cs typeface="Arial"/>
                <a:sym typeface="Arial"/>
              </a:rPr>
            </a:br>
            <a:endParaRPr sz="1700">
              <a:latin typeface="Arial"/>
              <a:ea typeface="Arial"/>
              <a:cs typeface="Arial"/>
              <a:sym typeface="Arial"/>
            </a:endParaRPr>
          </a:p>
          <a:p>
            <a:pPr indent="-336550" lvl="0" marL="457200" rtl="0" algn="l">
              <a:lnSpc>
                <a:spcPct val="115000"/>
              </a:lnSpc>
              <a:spcBef>
                <a:spcPts val="0"/>
              </a:spcBef>
              <a:spcAft>
                <a:spcPts val="0"/>
              </a:spcAft>
              <a:buClr>
                <a:schemeClr val="dk1"/>
              </a:buClr>
              <a:buSzPts val="1700"/>
              <a:buFont typeface="Arial"/>
              <a:buChar char="●"/>
            </a:pPr>
            <a:r>
              <a:rPr lang="en-US" sz="1700">
                <a:latin typeface="Arial"/>
                <a:ea typeface="Arial"/>
                <a:cs typeface="Arial"/>
                <a:sym typeface="Arial"/>
              </a:rPr>
              <a:t>caterpillar, butterfly</a:t>
            </a:r>
            <a:br>
              <a:rPr lang="en-US" sz="1700">
                <a:latin typeface="Arial"/>
                <a:ea typeface="Arial"/>
                <a:cs typeface="Arial"/>
                <a:sym typeface="Arial"/>
              </a:rPr>
            </a:br>
            <a:endParaRPr sz="1700">
              <a:latin typeface="Arial"/>
              <a:ea typeface="Arial"/>
              <a:cs typeface="Arial"/>
              <a:sym typeface="Arial"/>
            </a:endParaRPr>
          </a:p>
          <a:p>
            <a:pPr indent="-336550" lvl="0" marL="457200" rtl="0" algn="l">
              <a:lnSpc>
                <a:spcPct val="115000"/>
              </a:lnSpc>
              <a:spcBef>
                <a:spcPts val="0"/>
              </a:spcBef>
              <a:spcAft>
                <a:spcPts val="0"/>
              </a:spcAft>
              <a:buClr>
                <a:schemeClr val="dk1"/>
              </a:buClr>
              <a:buSzPts val="1700"/>
              <a:buFont typeface="Arial"/>
              <a:buChar char="●"/>
            </a:pPr>
            <a:r>
              <a:rPr lang="en-US" sz="1700">
                <a:latin typeface="Arial"/>
                <a:ea typeface="Arial"/>
                <a:cs typeface="Arial"/>
                <a:sym typeface="Arial"/>
              </a:rPr>
              <a:t>days of the week</a:t>
            </a:r>
            <a:endParaRPr sz="3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3b7ba89051b_2_53"/>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Session Structure</a:t>
            </a:r>
            <a:endParaRPr/>
          </a:p>
        </p:txBody>
      </p:sp>
      <p:sp>
        <p:nvSpPr>
          <p:cNvPr id="175" name="Google Shape;175;g3b7ba89051b_2_53"/>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79730" lvl="0" marL="457200" rtl="0" algn="l">
              <a:spcBef>
                <a:spcPts val="1000"/>
              </a:spcBef>
              <a:spcAft>
                <a:spcPts val="0"/>
              </a:spcAft>
              <a:buClr>
                <a:schemeClr val="dk1"/>
              </a:buClr>
              <a:buSzPts val="2380"/>
              <a:buChar char="●"/>
            </a:pPr>
            <a:r>
              <a:rPr lang="en-US"/>
              <a:t>Watch short sections of the story</a:t>
            </a:r>
            <a:br>
              <a:rPr lang="en-US"/>
            </a:br>
            <a:endParaRPr/>
          </a:p>
          <a:p>
            <a:pPr indent="-379730" lvl="0" marL="457200" rtl="0" algn="l">
              <a:spcBef>
                <a:spcPts val="0"/>
              </a:spcBef>
              <a:spcAft>
                <a:spcPts val="0"/>
              </a:spcAft>
              <a:buClr>
                <a:schemeClr val="dk1"/>
              </a:buClr>
              <a:buSzPts val="2380"/>
              <a:buChar char="●"/>
            </a:pPr>
            <a:r>
              <a:rPr lang="en-US"/>
              <a:t>Model core words during food pages</a:t>
            </a:r>
            <a:br>
              <a:rPr lang="en-US"/>
            </a:br>
            <a:endParaRPr/>
          </a:p>
          <a:p>
            <a:pPr indent="-379730" lvl="0" marL="457200" rtl="0" algn="l">
              <a:spcBef>
                <a:spcPts val="0"/>
              </a:spcBef>
              <a:spcAft>
                <a:spcPts val="0"/>
              </a:spcAft>
              <a:buClr>
                <a:schemeClr val="dk1"/>
              </a:buClr>
              <a:buSzPts val="2380"/>
              <a:buChar char="●"/>
            </a:pPr>
            <a:r>
              <a:rPr lang="en-US"/>
              <a:t>Ask simple “What” questions</a:t>
            </a:r>
            <a:br>
              <a:rPr lang="en-US"/>
            </a:br>
            <a:endParaRPr/>
          </a:p>
          <a:p>
            <a:pPr indent="-379730" lvl="0" marL="457200" rtl="0" algn="l">
              <a:spcBef>
                <a:spcPts val="0"/>
              </a:spcBef>
              <a:spcAft>
                <a:spcPts val="0"/>
              </a:spcAft>
              <a:buClr>
                <a:schemeClr val="dk1"/>
              </a:buClr>
              <a:buSzPts val="2380"/>
              <a:buChar char="●"/>
            </a:pPr>
            <a:r>
              <a:rPr lang="en-US"/>
              <a:t>Provide extended wait time</a:t>
            </a:r>
            <a:br>
              <a:rPr lang="en-US"/>
            </a:br>
            <a:endParaRPr/>
          </a:p>
          <a:p>
            <a:pPr indent="-379730" lvl="0" marL="457200" rtl="0" algn="l">
              <a:spcBef>
                <a:spcPts val="0"/>
              </a:spcBef>
              <a:spcAft>
                <a:spcPts val="0"/>
              </a:spcAft>
              <a:buClr>
                <a:schemeClr val="dk1"/>
              </a:buClr>
              <a:buSzPts val="2380"/>
              <a:buChar char="●"/>
            </a:pPr>
            <a:r>
              <a:rPr lang="en-US"/>
              <a:t>Support initiation via eye gaze</a:t>
            </a:r>
            <a:endParaRPr/>
          </a:p>
          <a:p>
            <a:pPr indent="0" lvl="0" marL="0" rtl="0" algn="l">
              <a:spcBef>
                <a:spcPts val="100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3b7ba89051b_2_61"/>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AAC Targets During the Activity</a:t>
            </a:r>
            <a:endParaRPr/>
          </a:p>
        </p:txBody>
      </p:sp>
      <p:sp>
        <p:nvSpPr>
          <p:cNvPr id="182" name="Google Shape;182;g3b7ba89051b_2_61"/>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438150" lvl="0" marL="457200" rtl="0" algn="l">
              <a:spcBef>
                <a:spcPts val="1000"/>
              </a:spcBef>
              <a:spcAft>
                <a:spcPts val="0"/>
              </a:spcAft>
              <a:buClr>
                <a:schemeClr val="dk1"/>
              </a:buClr>
              <a:buSzPts val="3300"/>
              <a:buFont typeface="Arial"/>
              <a:buChar char="●"/>
            </a:pPr>
            <a:r>
              <a:rPr lang="en-US" sz="3300">
                <a:latin typeface="Arial"/>
                <a:ea typeface="Arial"/>
                <a:cs typeface="Arial"/>
                <a:sym typeface="Arial"/>
              </a:rPr>
              <a:t>Core word repetition (</a:t>
            </a:r>
            <a:r>
              <a:rPr i="1" lang="en-US" sz="3300">
                <a:latin typeface="Arial"/>
                <a:ea typeface="Arial"/>
                <a:cs typeface="Arial"/>
                <a:sym typeface="Arial"/>
              </a:rPr>
              <a:t>eat, more, want</a:t>
            </a:r>
            <a:r>
              <a:rPr lang="en-US" sz="3300">
                <a:latin typeface="Arial"/>
                <a:ea typeface="Arial"/>
                <a:cs typeface="Arial"/>
                <a:sym typeface="Arial"/>
              </a:rPr>
              <a:t>)</a:t>
            </a:r>
            <a:br>
              <a:rPr lang="en-US" sz="3300">
                <a:latin typeface="Arial"/>
                <a:ea typeface="Arial"/>
                <a:cs typeface="Arial"/>
                <a:sym typeface="Arial"/>
              </a:rPr>
            </a:br>
            <a:endParaRPr sz="3300">
              <a:latin typeface="Arial"/>
              <a:ea typeface="Arial"/>
              <a:cs typeface="Arial"/>
              <a:sym typeface="Arial"/>
            </a:endParaRPr>
          </a:p>
          <a:p>
            <a:pPr indent="-438150" lvl="0" marL="457200" rtl="0" algn="l">
              <a:spcBef>
                <a:spcPts val="0"/>
              </a:spcBef>
              <a:spcAft>
                <a:spcPts val="0"/>
              </a:spcAft>
              <a:buClr>
                <a:schemeClr val="dk1"/>
              </a:buClr>
              <a:buSzPts val="3300"/>
              <a:buFont typeface="Arial"/>
              <a:buChar char="●"/>
            </a:pPr>
            <a:r>
              <a:rPr lang="en-US" sz="3300">
                <a:latin typeface="Arial"/>
                <a:ea typeface="Arial"/>
                <a:cs typeface="Arial"/>
                <a:sym typeface="Arial"/>
              </a:rPr>
              <a:t>Navigation between core and fringe pages</a:t>
            </a:r>
            <a:br>
              <a:rPr lang="en-US" sz="3300">
                <a:latin typeface="Arial"/>
                <a:ea typeface="Arial"/>
                <a:cs typeface="Arial"/>
                <a:sym typeface="Arial"/>
              </a:rPr>
            </a:br>
            <a:endParaRPr sz="3300">
              <a:latin typeface="Arial"/>
              <a:ea typeface="Arial"/>
              <a:cs typeface="Arial"/>
              <a:sym typeface="Arial"/>
            </a:endParaRPr>
          </a:p>
          <a:p>
            <a:pPr indent="-438150" lvl="0" marL="457200" rtl="0" algn="l">
              <a:spcBef>
                <a:spcPts val="0"/>
              </a:spcBef>
              <a:spcAft>
                <a:spcPts val="0"/>
              </a:spcAft>
              <a:buClr>
                <a:schemeClr val="dk1"/>
              </a:buClr>
              <a:buSzPts val="3300"/>
              <a:buFont typeface="Arial"/>
              <a:buChar char="●"/>
            </a:pPr>
            <a:r>
              <a:rPr lang="en-US" sz="3300">
                <a:latin typeface="Arial"/>
                <a:ea typeface="Arial"/>
                <a:cs typeface="Arial"/>
                <a:sym typeface="Arial"/>
              </a:rPr>
              <a:t>Answering “What did he eat?”</a:t>
            </a:r>
            <a:br>
              <a:rPr lang="en-US" sz="3300">
                <a:latin typeface="Arial"/>
                <a:ea typeface="Arial"/>
                <a:cs typeface="Arial"/>
                <a:sym typeface="Arial"/>
              </a:rPr>
            </a:br>
            <a:endParaRPr sz="3300">
              <a:latin typeface="Arial"/>
              <a:ea typeface="Arial"/>
              <a:cs typeface="Arial"/>
              <a:sym typeface="Arial"/>
            </a:endParaRPr>
          </a:p>
          <a:p>
            <a:pPr indent="-438150" lvl="0" marL="457200" rtl="0" algn="l">
              <a:spcBef>
                <a:spcPts val="0"/>
              </a:spcBef>
              <a:spcAft>
                <a:spcPts val="0"/>
              </a:spcAft>
              <a:buClr>
                <a:schemeClr val="dk1"/>
              </a:buClr>
              <a:buSzPts val="3300"/>
              <a:buFont typeface="Arial"/>
              <a:buChar char="●"/>
            </a:pPr>
            <a:r>
              <a:rPr lang="en-US" sz="3300">
                <a:latin typeface="Arial"/>
                <a:ea typeface="Arial"/>
                <a:cs typeface="Arial"/>
                <a:sym typeface="Arial"/>
              </a:rPr>
              <a:t>Answering “What did he become?”</a:t>
            </a:r>
            <a:endParaRPr sz="5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3b7ba89051b_2_69"/>
          <p:cNvSpPr txBox="1"/>
          <p:nvPr>
            <p:ph type="title"/>
          </p:nvPr>
        </p:nvSpPr>
        <p:spPr>
          <a:xfrm>
            <a:off x="327752" y="289450"/>
            <a:ext cx="115365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Facilitator Engagement</a:t>
            </a:r>
            <a:endParaRPr/>
          </a:p>
        </p:txBody>
      </p:sp>
      <p:sp>
        <p:nvSpPr>
          <p:cNvPr id="189" name="Google Shape;189;g3b7ba89051b_2_69"/>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US" sz="2900">
                <a:latin typeface="Arial"/>
                <a:ea typeface="Arial"/>
                <a:cs typeface="Arial"/>
                <a:sym typeface="Arial"/>
              </a:rPr>
              <a:t>In-Person Aide Role</a:t>
            </a:r>
            <a:endParaRPr b="1" sz="2900">
              <a:latin typeface="Arial"/>
              <a:ea typeface="Arial"/>
              <a:cs typeface="Arial"/>
              <a:sym typeface="Arial"/>
            </a:endParaRPr>
          </a:p>
          <a:p>
            <a:pPr indent="-412750" lvl="0" marL="457200" rtl="0" algn="l">
              <a:lnSpc>
                <a:spcPct val="115000"/>
              </a:lnSpc>
              <a:spcBef>
                <a:spcPts val="1200"/>
              </a:spcBef>
              <a:spcAft>
                <a:spcPts val="0"/>
              </a:spcAft>
              <a:buClr>
                <a:schemeClr val="dk1"/>
              </a:buClr>
              <a:buSzPts val="2900"/>
              <a:buFont typeface="Arial"/>
              <a:buChar char="●"/>
            </a:pPr>
            <a:r>
              <a:rPr lang="en-US" sz="2900">
                <a:latin typeface="Arial"/>
                <a:ea typeface="Arial"/>
                <a:cs typeface="Arial"/>
                <a:sym typeface="Arial"/>
              </a:rPr>
              <a:t>Support positioning and access</a:t>
            </a:r>
            <a:br>
              <a:rPr lang="en-US" sz="2900">
                <a:latin typeface="Arial"/>
                <a:ea typeface="Arial"/>
                <a:cs typeface="Arial"/>
                <a:sym typeface="Arial"/>
              </a:rPr>
            </a:br>
            <a:endParaRPr sz="2900">
              <a:latin typeface="Arial"/>
              <a:ea typeface="Arial"/>
              <a:cs typeface="Arial"/>
              <a:sym typeface="Arial"/>
            </a:endParaRPr>
          </a:p>
          <a:p>
            <a:pPr indent="-412750" lvl="0" marL="457200" rtl="0" algn="l">
              <a:lnSpc>
                <a:spcPct val="115000"/>
              </a:lnSpc>
              <a:spcBef>
                <a:spcPts val="0"/>
              </a:spcBef>
              <a:spcAft>
                <a:spcPts val="0"/>
              </a:spcAft>
              <a:buClr>
                <a:schemeClr val="dk1"/>
              </a:buClr>
              <a:buSzPts val="2900"/>
              <a:buFont typeface="Arial"/>
              <a:buChar char="●"/>
            </a:pPr>
            <a:r>
              <a:rPr lang="en-US" sz="2900">
                <a:latin typeface="Arial"/>
                <a:ea typeface="Arial"/>
                <a:cs typeface="Arial"/>
                <a:sym typeface="Arial"/>
              </a:rPr>
              <a:t>Interpret eye gaze selections</a:t>
            </a:r>
            <a:br>
              <a:rPr lang="en-US" sz="2900">
                <a:latin typeface="Arial"/>
                <a:ea typeface="Arial"/>
                <a:cs typeface="Arial"/>
                <a:sym typeface="Arial"/>
              </a:rPr>
            </a:br>
            <a:endParaRPr sz="2900">
              <a:latin typeface="Arial"/>
              <a:ea typeface="Arial"/>
              <a:cs typeface="Arial"/>
              <a:sym typeface="Arial"/>
            </a:endParaRPr>
          </a:p>
          <a:p>
            <a:pPr indent="-412750" lvl="0" marL="457200" rtl="0" algn="l">
              <a:lnSpc>
                <a:spcPct val="115000"/>
              </a:lnSpc>
              <a:spcBef>
                <a:spcPts val="0"/>
              </a:spcBef>
              <a:spcAft>
                <a:spcPts val="0"/>
              </a:spcAft>
              <a:buClr>
                <a:schemeClr val="dk1"/>
              </a:buClr>
              <a:buSzPts val="2900"/>
              <a:buFont typeface="Arial"/>
              <a:buChar char="●"/>
            </a:pPr>
            <a:r>
              <a:rPr lang="en-US" sz="2900">
                <a:latin typeface="Arial"/>
                <a:ea typeface="Arial"/>
                <a:cs typeface="Arial"/>
                <a:sym typeface="Arial"/>
              </a:rPr>
              <a:t>Reinforce wait time</a:t>
            </a:r>
            <a:br>
              <a:rPr lang="en-US" sz="2900">
                <a:latin typeface="Arial"/>
                <a:ea typeface="Arial"/>
                <a:cs typeface="Arial"/>
                <a:sym typeface="Arial"/>
              </a:rPr>
            </a:br>
            <a:endParaRPr sz="2900">
              <a:latin typeface="Arial"/>
              <a:ea typeface="Arial"/>
              <a:cs typeface="Arial"/>
              <a:sym typeface="Arial"/>
            </a:endParaRPr>
          </a:p>
          <a:p>
            <a:pPr indent="-412750" lvl="0" marL="457200" rtl="0" algn="l">
              <a:lnSpc>
                <a:spcPct val="115000"/>
              </a:lnSpc>
              <a:spcBef>
                <a:spcPts val="0"/>
              </a:spcBef>
              <a:spcAft>
                <a:spcPts val="0"/>
              </a:spcAft>
              <a:buClr>
                <a:schemeClr val="dk1"/>
              </a:buClr>
              <a:buSzPts val="2900"/>
              <a:buFont typeface="Arial"/>
              <a:buChar char="●"/>
            </a:pPr>
            <a:r>
              <a:rPr lang="en-US" sz="2900">
                <a:latin typeface="Arial"/>
                <a:ea typeface="Arial"/>
                <a:cs typeface="Arial"/>
                <a:sym typeface="Arial"/>
              </a:rPr>
              <a:t>Follow prompting hierarchy</a:t>
            </a:r>
            <a:endParaRPr sz="4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3b7ba89051b_2_93"/>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Consistency Across Settings</a:t>
            </a:r>
            <a:endParaRPr/>
          </a:p>
        </p:txBody>
      </p:sp>
      <p:sp>
        <p:nvSpPr>
          <p:cNvPr id="196" name="Google Shape;196;g3b7ba89051b_2_93"/>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Clr>
                <a:schemeClr val="dk1"/>
              </a:buClr>
              <a:buSzPct val="39285"/>
              <a:buFont typeface="Arial"/>
              <a:buNone/>
            </a:pPr>
            <a:r>
              <a:rPr b="1" lang="en-US"/>
              <a:t>Use the same:</a:t>
            </a:r>
            <a:br>
              <a:rPr lang="en-US"/>
            </a:br>
            <a:endParaRPr/>
          </a:p>
          <a:p>
            <a:pPr indent="-293211" lvl="0" marL="457200" rtl="0" algn="l">
              <a:lnSpc>
                <a:spcPct val="115000"/>
              </a:lnSpc>
              <a:spcBef>
                <a:spcPts val="1200"/>
              </a:spcBef>
              <a:spcAft>
                <a:spcPts val="0"/>
              </a:spcAft>
              <a:buClr>
                <a:schemeClr val="dk1"/>
              </a:buClr>
              <a:buSzPct val="39285"/>
              <a:buFont typeface="Arial"/>
              <a:buChar char="●"/>
            </a:pPr>
            <a:r>
              <a:rPr lang="en-US"/>
              <a:t>Prompting hierarchy</a:t>
            </a:r>
            <a:br>
              <a:rPr lang="en-US"/>
            </a:br>
            <a:endParaRPr/>
          </a:p>
          <a:p>
            <a:pPr indent="-293211" lvl="0" marL="457200" rtl="0" algn="l">
              <a:lnSpc>
                <a:spcPct val="115000"/>
              </a:lnSpc>
              <a:spcBef>
                <a:spcPts val="0"/>
              </a:spcBef>
              <a:spcAft>
                <a:spcPts val="0"/>
              </a:spcAft>
              <a:buClr>
                <a:schemeClr val="dk1"/>
              </a:buClr>
              <a:buSzPct val="39285"/>
              <a:buFont typeface="Arial"/>
              <a:buChar char="●"/>
            </a:pPr>
            <a:r>
              <a:rPr lang="en-US"/>
              <a:t>Wait time</a:t>
            </a:r>
            <a:br>
              <a:rPr lang="en-US"/>
            </a:br>
            <a:endParaRPr/>
          </a:p>
          <a:p>
            <a:pPr indent="-293211" lvl="0" marL="457200" rtl="0" algn="l">
              <a:lnSpc>
                <a:spcPct val="115000"/>
              </a:lnSpc>
              <a:spcBef>
                <a:spcPts val="0"/>
              </a:spcBef>
              <a:spcAft>
                <a:spcPts val="0"/>
              </a:spcAft>
              <a:buClr>
                <a:schemeClr val="dk1"/>
              </a:buClr>
              <a:buSzPct val="39285"/>
              <a:buFont typeface="Arial"/>
              <a:buChar char="●"/>
            </a:pPr>
            <a:r>
              <a:rPr lang="en-US"/>
              <a:t>Vocabulary locations</a:t>
            </a:r>
            <a:br>
              <a:rPr lang="en-US"/>
            </a:br>
            <a:endParaRPr/>
          </a:p>
          <a:p>
            <a:pPr indent="0" lvl="0" marL="0" rtl="0" algn="l">
              <a:lnSpc>
                <a:spcPct val="115000"/>
              </a:lnSpc>
              <a:spcBef>
                <a:spcPts val="1200"/>
              </a:spcBef>
              <a:spcAft>
                <a:spcPts val="0"/>
              </a:spcAft>
              <a:buClr>
                <a:schemeClr val="dk1"/>
              </a:buClr>
              <a:buSzPct val="39285"/>
              <a:buFont typeface="Arial"/>
              <a:buNone/>
            </a:pPr>
            <a:r>
              <a:rPr lang="en-US"/>
              <a:t>Share visuals and scripts</a:t>
            </a:r>
            <a:br>
              <a:rPr lang="en-US"/>
            </a:br>
            <a:endParaRPr/>
          </a:p>
          <a:p>
            <a:pPr indent="0" lvl="0" marL="0" rtl="0" algn="l">
              <a:spcBef>
                <a:spcPts val="1000"/>
              </a:spcBef>
              <a:spcAft>
                <a:spcPts val="0"/>
              </a:spcAft>
              <a:buClr>
                <a:schemeClr val="dk1"/>
              </a:buClr>
              <a:buSzPct val="39285"/>
              <a:buFont typeface="Arial"/>
              <a:buNone/>
            </a:pPr>
            <a:r>
              <a:rPr lang="en-US"/>
              <a:t>Align strategies at school and home</a:t>
            </a:r>
            <a:endParaRPr/>
          </a:p>
          <a:p>
            <a:pPr indent="0" lvl="0" marL="0" rtl="0" algn="l">
              <a:spcBef>
                <a:spcPts val="10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b7ba89051b_2_101"/>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Aligned Team Language</a:t>
            </a:r>
            <a:endParaRPr/>
          </a:p>
        </p:txBody>
      </p:sp>
      <p:sp>
        <p:nvSpPr>
          <p:cNvPr id="203" name="Google Shape;203;g3b7ba89051b_2_101"/>
          <p:cNvSpPr txBox="1"/>
          <p:nvPr>
            <p:ph idx="1" type="body"/>
          </p:nvPr>
        </p:nvSpPr>
        <p:spPr>
          <a:xfrm>
            <a:off x="376725" y="2694200"/>
            <a:ext cx="11536500" cy="1861500"/>
          </a:xfrm>
          <a:prstGeom prst="rect">
            <a:avLst/>
          </a:prstGeom>
        </p:spPr>
        <p:txBody>
          <a:bodyPr anchorCtr="0" anchor="t" bIns="45700" lIns="91425" spcFirstLastPara="1" rIns="91425" wrap="square" tIns="45700">
            <a:normAutofit/>
          </a:bodyPr>
          <a:lstStyle/>
          <a:p>
            <a:pPr indent="0" lvl="0" marL="0" rtl="0" algn="ctr">
              <a:lnSpc>
                <a:spcPct val="115000"/>
              </a:lnSpc>
              <a:spcBef>
                <a:spcPts val="1200"/>
              </a:spcBef>
              <a:spcAft>
                <a:spcPts val="0"/>
              </a:spcAft>
              <a:buNone/>
            </a:pPr>
            <a:r>
              <a:rPr lang="en-US"/>
              <a:t>“Let’s use the same prompting hierarchy.”</a:t>
            </a:r>
            <a:br>
              <a:rPr lang="en-US"/>
            </a:br>
            <a:endParaRPr/>
          </a:p>
          <a:p>
            <a:pPr indent="0" lvl="0" marL="0" rtl="0" algn="ctr">
              <a:lnSpc>
                <a:spcPct val="115000"/>
              </a:lnSpc>
              <a:spcBef>
                <a:spcPts val="1200"/>
              </a:spcBef>
              <a:spcAft>
                <a:spcPts val="1200"/>
              </a:spcAft>
              <a:buNone/>
            </a:pPr>
            <a:r>
              <a:rPr lang="en-US"/>
              <a:t>“We’ll model the board the same way everywhere.”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b7ba89051b_2_77"/>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Coaching in Real Time</a:t>
            </a:r>
            <a:endParaRPr/>
          </a:p>
        </p:txBody>
      </p:sp>
      <p:sp>
        <p:nvSpPr>
          <p:cNvPr id="210" name="Google Shape;210;g3b7ba89051b_2_77"/>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US" sz="2300">
                <a:latin typeface="Arial"/>
                <a:ea typeface="Arial"/>
                <a:cs typeface="Arial"/>
                <a:sym typeface="Arial"/>
              </a:rPr>
              <a:t>Actionable Prompts</a:t>
            </a:r>
            <a:endParaRPr b="1" sz="2300">
              <a:latin typeface="Arial"/>
              <a:ea typeface="Arial"/>
              <a:cs typeface="Arial"/>
              <a:sym typeface="Arial"/>
            </a:endParaRPr>
          </a:p>
          <a:p>
            <a:pPr indent="-374650" lvl="0" marL="457200" rtl="0" algn="l">
              <a:lnSpc>
                <a:spcPct val="115000"/>
              </a:lnSpc>
              <a:spcBef>
                <a:spcPts val="1200"/>
              </a:spcBef>
              <a:spcAft>
                <a:spcPts val="0"/>
              </a:spcAft>
              <a:buClr>
                <a:schemeClr val="dk1"/>
              </a:buClr>
              <a:buSzPts val="2300"/>
              <a:buFont typeface="Arial"/>
              <a:buChar char="●"/>
            </a:pPr>
            <a:r>
              <a:rPr lang="en-US" sz="2300">
                <a:latin typeface="Arial"/>
                <a:ea typeface="Arial"/>
                <a:cs typeface="Arial"/>
                <a:sym typeface="Arial"/>
              </a:rPr>
              <a:t>“Try pausing here.”</a:t>
            </a:r>
            <a:br>
              <a:rPr lang="en-US" sz="2300">
                <a:latin typeface="Arial"/>
                <a:ea typeface="Arial"/>
                <a:cs typeface="Arial"/>
                <a:sym typeface="Arial"/>
              </a:rPr>
            </a:br>
            <a:endParaRPr sz="2300">
              <a:latin typeface="Arial"/>
              <a:ea typeface="Arial"/>
              <a:cs typeface="Arial"/>
              <a:sym typeface="Arial"/>
            </a:endParaRPr>
          </a:p>
          <a:p>
            <a:pPr indent="-374650" lvl="0" marL="457200" rtl="0" algn="l">
              <a:lnSpc>
                <a:spcPct val="115000"/>
              </a:lnSpc>
              <a:spcBef>
                <a:spcPts val="0"/>
              </a:spcBef>
              <a:spcAft>
                <a:spcPts val="0"/>
              </a:spcAft>
              <a:buClr>
                <a:schemeClr val="dk1"/>
              </a:buClr>
              <a:buSzPts val="2300"/>
              <a:buFont typeface="Arial"/>
              <a:buChar char="●"/>
            </a:pPr>
            <a:r>
              <a:rPr lang="en-US" sz="2300">
                <a:latin typeface="Arial"/>
                <a:ea typeface="Arial"/>
                <a:cs typeface="Arial"/>
                <a:sym typeface="Arial"/>
              </a:rPr>
              <a:t>“Let’s see if she initiates.”</a:t>
            </a:r>
            <a:br>
              <a:rPr lang="en-US" sz="2300">
                <a:latin typeface="Arial"/>
                <a:ea typeface="Arial"/>
                <a:cs typeface="Arial"/>
                <a:sym typeface="Arial"/>
              </a:rPr>
            </a:br>
            <a:endParaRPr sz="2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2300">
                <a:latin typeface="Arial"/>
                <a:ea typeface="Arial"/>
                <a:cs typeface="Arial"/>
                <a:sym typeface="Arial"/>
              </a:rPr>
              <a:t>Strengths-Based Feedback</a:t>
            </a:r>
            <a:endParaRPr b="1" sz="2300">
              <a:latin typeface="Arial"/>
              <a:ea typeface="Arial"/>
              <a:cs typeface="Arial"/>
              <a:sym typeface="Arial"/>
            </a:endParaRPr>
          </a:p>
          <a:p>
            <a:pPr indent="-374650" lvl="0" marL="457200" rtl="0" algn="l">
              <a:lnSpc>
                <a:spcPct val="115000"/>
              </a:lnSpc>
              <a:spcBef>
                <a:spcPts val="1200"/>
              </a:spcBef>
              <a:spcAft>
                <a:spcPts val="0"/>
              </a:spcAft>
              <a:buClr>
                <a:schemeClr val="dk1"/>
              </a:buClr>
              <a:buSzPts val="2300"/>
              <a:buFont typeface="Arial"/>
              <a:buChar char="●"/>
            </a:pPr>
            <a:r>
              <a:rPr lang="en-US" sz="2300">
                <a:latin typeface="Arial"/>
                <a:ea typeface="Arial"/>
                <a:cs typeface="Arial"/>
                <a:sym typeface="Arial"/>
              </a:rPr>
              <a:t>“That wait time gave her space—great support.”</a:t>
            </a:r>
            <a:br>
              <a:rPr lang="en-US" sz="2300">
                <a:latin typeface="Arial"/>
                <a:ea typeface="Arial"/>
                <a:cs typeface="Arial"/>
                <a:sym typeface="Arial"/>
              </a:rPr>
            </a:br>
            <a:endParaRPr sz="2300">
              <a:latin typeface="Arial"/>
              <a:ea typeface="Arial"/>
              <a:cs typeface="Arial"/>
              <a:sym typeface="Arial"/>
            </a:endParaRPr>
          </a:p>
          <a:p>
            <a:pPr indent="-374650" lvl="0" marL="457200" rtl="0" algn="l">
              <a:lnSpc>
                <a:spcPct val="115000"/>
              </a:lnSpc>
              <a:spcBef>
                <a:spcPts val="0"/>
              </a:spcBef>
              <a:spcAft>
                <a:spcPts val="0"/>
              </a:spcAft>
              <a:buClr>
                <a:schemeClr val="dk1"/>
              </a:buClr>
              <a:buSzPts val="2300"/>
              <a:buFont typeface="Arial"/>
              <a:buChar char="●"/>
            </a:pPr>
            <a:r>
              <a:rPr lang="en-US" sz="2300">
                <a:latin typeface="Arial"/>
                <a:ea typeface="Arial"/>
                <a:cs typeface="Arial"/>
                <a:sym typeface="Arial"/>
              </a:rPr>
              <a:t>“You modeled without taking over.”</a:t>
            </a:r>
            <a:endParaRPr sz="4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b7ba89051b_2_85"/>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Building Trust With the Team</a:t>
            </a:r>
            <a:endParaRPr/>
          </a:p>
        </p:txBody>
      </p:sp>
      <p:sp>
        <p:nvSpPr>
          <p:cNvPr id="217" name="Google Shape;217;g3b7ba89051b_2_85"/>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74650" lvl="0" marL="457200" rtl="0" algn="l">
              <a:lnSpc>
                <a:spcPct val="115000"/>
              </a:lnSpc>
              <a:spcBef>
                <a:spcPts val="1200"/>
              </a:spcBef>
              <a:spcAft>
                <a:spcPts val="0"/>
              </a:spcAft>
              <a:buClr>
                <a:schemeClr val="dk1"/>
              </a:buClr>
              <a:buSzPts val="2300"/>
              <a:buFont typeface="Arial"/>
              <a:buChar char="●"/>
            </a:pPr>
            <a:r>
              <a:rPr lang="en-US" sz="2300">
                <a:latin typeface="Arial"/>
                <a:ea typeface="Arial"/>
                <a:cs typeface="Arial"/>
                <a:sym typeface="Arial"/>
              </a:rPr>
              <a:t>Trust supports AAC success</a:t>
            </a:r>
            <a:br>
              <a:rPr lang="en-US" sz="2300">
                <a:latin typeface="Arial"/>
                <a:ea typeface="Arial"/>
                <a:cs typeface="Arial"/>
                <a:sym typeface="Arial"/>
              </a:rPr>
            </a:br>
            <a:endParaRPr sz="2300">
              <a:latin typeface="Arial"/>
              <a:ea typeface="Arial"/>
              <a:cs typeface="Arial"/>
              <a:sym typeface="Arial"/>
            </a:endParaRPr>
          </a:p>
          <a:p>
            <a:pPr indent="-374650" lvl="0" marL="457200" rtl="0" algn="l">
              <a:lnSpc>
                <a:spcPct val="115000"/>
              </a:lnSpc>
              <a:spcBef>
                <a:spcPts val="0"/>
              </a:spcBef>
              <a:spcAft>
                <a:spcPts val="0"/>
              </a:spcAft>
              <a:buClr>
                <a:schemeClr val="dk1"/>
              </a:buClr>
              <a:buSzPts val="2300"/>
              <a:buFont typeface="Arial"/>
              <a:buChar char="●"/>
            </a:pPr>
            <a:r>
              <a:rPr lang="en-US" sz="2300">
                <a:latin typeface="Arial"/>
                <a:ea typeface="Arial"/>
                <a:cs typeface="Arial"/>
                <a:sym typeface="Arial"/>
              </a:rPr>
              <a:t>Consistent communication</a:t>
            </a:r>
            <a:br>
              <a:rPr lang="en-US" sz="2300">
                <a:latin typeface="Arial"/>
                <a:ea typeface="Arial"/>
                <a:cs typeface="Arial"/>
                <a:sym typeface="Arial"/>
              </a:rPr>
            </a:br>
            <a:endParaRPr sz="2300">
              <a:latin typeface="Arial"/>
              <a:ea typeface="Arial"/>
              <a:cs typeface="Arial"/>
              <a:sym typeface="Arial"/>
            </a:endParaRPr>
          </a:p>
          <a:p>
            <a:pPr indent="-374650" lvl="0" marL="457200" rtl="0" algn="l">
              <a:lnSpc>
                <a:spcPct val="115000"/>
              </a:lnSpc>
              <a:spcBef>
                <a:spcPts val="0"/>
              </a:spcBef>
              <a:spcAft>
                <a:spcPts val="0"/>
              </a:spcAft>
              <a:buClr>
                <a:schemeClr val="dk1"/>
              </a:buClr>
              <a:buSzPts val="2300"/>
              <a:buFont typeface="Arial"/>
              <a:buChar char="●"/>
            </a:pPr>
            <a:r>
              <a:rPr lang="en-US" sz="2300">
                <a:latin typeface="Arial"/>
                <a:ea typeface="Arial"/>
                <a:cs typeface="Arial"/>
                <a:sym typeface="Arial"/>
              </a:rPr>
              <a:t>Share wins—not only challenges</a:t>
            </a:r>
            <a:br>
              <a:rPr lang="en-US" sz="2300">
                <a:latin typeface="Arial"/>
                <a:ea typeface="Arial"/>
                <a:cs typeface="Arial"/>
                <a:sym typeface="Arial"/>
              </a:rPr>
            </a:br>
            <a:endParaRPr sz="23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b="1" lang="en-US" sz="2300">
                <a:latin typeface="Arial"/>
                <a:ea typeface="Arial"/>
                <a:cs typeface="Arial"/>
                <a:sym typeface="Arial"/>
              </a:rPr>
              <a:t>Examples…</a:t>
            </a:r>
            <a:endParaRPr b="1" sz="2300">
              <a:latin typeface="Arial"/>
              <a:ea typeface="Arial"/>
              <a:cs typeface="Arial"/>
              <a:sym typeface="Arial"/>
            </a:endParaRPr>
          </a:p>
          <a:p>
            <a:pPr indent="-374650" lvl="0" marL="457200" rtl="0" algn="l">
              <a:lnSpc>
                <a:spcPct val="115000"/>
              </a:lnSpc>
              <a:spcBef>
                <a:spcPts val="1200"/>
              </a:spcBef>
              <a:spcAft>
                <a:spcPts val="0"/>
              </a:spcAft>
              <a:buClr>
                <a:schemeClr val="dk1"/>
              </a:buClr>
              <a:buSzPts val="2300"/>
              <a:buFont typeface="Arial"/>
              <a:buChar char="●"/>
            </a:pPr>
            <a:r>
              <a:rPr lang="en-US" sz="2300">
                <a:latin typeface="Arial"/>
                <a:ea typeface="Arial"/>
                <a:cs typeface="Arial"/>
                <a:sym typeface="Arial"/>
              </a:rPr>
              <a:t>“Here’s something that went well today…”</a:t>
            </a:r>
            <a:br>
              <a:rPr lang="en-US" sz="2300">
                <a:latin typeface="Arial"/>
                <a:ea typeface="Arial"/>
                <a:cs typeface="Arial"/>
                <a:sym typeface="Arial"/>
              </a:rPr>
            </a:br>
            <a:endParaRPr sz="2300">
              <a:latin typeface="Arial"/>
              <a:ea typeface="Arial"/>
              <a:cs typeface="Arial"/>
              <a:sym typeface="Arial"/>
            </a:endParaRPr>
          </a:p>
          <a:p>
            <a:pPr indent="-374650" lvl="0" marL="457200" rtl="0" algn="l">
              <a:lnSpc>
                <a:spcPct val="115000"/>
              </a:lnSpc>
              <a:spcBef>
                <a:spcPts val="0"/>
              </a:spcBef>
              <a:spcAft>
                <a:spcPts val="0"/>
              </a:spcAft>
              <a:buClr>
                <a:schemeClr val="dk1"/>
              </a:buClr>
              <a:buSzPts val="2300"/>
              <a:buFont typeface="Arial"/>
              <a:buChar char="●"/>
            </a:pPr>
            <a:r>
              <a:rPr lang="en-US" sz="2300">
                <a:latin typeface="Arial"/>
                <a:ea typeface="Arial"/>
                <a:cs typeface="Arial"/>
                <a:sym typeface="Arial"/>
              </a:rPr>
              <a:t>“Let’s check in about how this strategy is working.”</a:t>
            </a:r>
            <a:endParaRPr sz="4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3b7ba89051b_2_109"/>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Key Takeaways</a:t>
            </a:r>
            <a:endParaRPr/>
          </a:p>
        </p:txBody>
      </p:sp>
      <p:sp>
        <p:nvSpPr>
          <p:cNvPr id="224" name="Google Shape;224;g3b7ba89051b_2_109"/>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68300" lvl="0" marL="457200" rtl="0" algn="l">
              <a:lnSpc>
                <a:spcPct val="115000"/>
              </a:lnSpc>
              <a:spcBef>
                <a:spcPts val="1200"/>
              </a:spcBef>
              <a:spcAft>
                <a:spcPts val="0"/>
              </a:spcAft>
              <a:buClr>
                <a:schemeClr val="dk1"/>
              </a:buClr>
              <a:buSzPts val="2200"/>
              <a:buFont typeface="Arial"/>
              <a:buChar char="●"/>
            </a:pPr>
            <a:r>
              <a:rPr lang="en-US" sz="2200">
                <a:latin typeface="Arial"/>
                <a:ea typeface="Arial"/>
                <a:cs typeface="Arial"/>
                <a:sym typeface="Arial"/>
              </a:rPr>
              <a:t>AAC telepractice relies on </a:t>
            </a:r>
            <a:r>
              <a:rPr b="1" lang="en-US" sz="2200">
                <a:latin typeface="Arial"/>
                <a:ea typeface="Arial"/>
                <a:cs typeface="Arial"/>
                <a:sym typeface="Arial"/>
              </a:rPr>
              <a:t>adult coaching</a:t>
            </a:r>
            <a:br>
              <a:rPr b="1" lang="en-US" sz="2200">
                <a:latin typeface="Arial"/>
                <a:ea typeface="Arial"/>
                <a:cs typeface="Arial"/>
                <a:sym typeface="Arial"/>
              </a:rPr>
            </a:br>
            <a:endParaRPr b="1" sz="2200">
              <a:latin typeface="Arial"/>
              <a:ea typeface="Arial"/>
              <a:cs typeface="Arial"/>
              <a:sym typeface="Arial"/>
            </a:endParaRPr>
          </a:p>
          <a:p>
            <a:pPr indent="-368300" lvl="0" marL="457200" rtl="0" algn="l">
              <a:lnSpc>
                <a:spcPct val="115000"/>
              </a:lnSpc>
              <a:spcBef>
                <a:spcPts val="0"/>
              </a:spcBef>
              <a:spcAft>
                <a:spcPts val="0"/>
              </a:spcAft>
              <a:buClr>
                <a:schemeClr val="dk1"/>
              </a:buClr>
              <a:buSzPts val="2200"/>
              <a:buFont typeface="Arial"/>
              <a:buChar char="●"/>
            </a:pPr>
            <a:r>
              <a:rPr lang="en-US" sz="2200">
                <a:latin typeface="Arial"/>
                <a:ea typeface="Arial"/>
                <a:cs typeface="Arial"/>
                <a:sym typeface="Arial"/>
              </a:rPr>
              <a:t>Literacy activities support natural communication</a:t>
            </a:r>
            <a:br>
              <a:rPr lang="en-US" sz="2200">
                <a:latin typeface="Arial"/>
                <a:ea typeface="Arial"/>
                <a:cs typeface="Arial"/>
                <a:sym typeface="Arial"/>
              </a:rPr>
            </a:br>
            <a:endParaRPr sz="2200">
              <a:latin typeface="Arial"/>
              <a:ea typeface="Arial"/>
              <a:cs typeface="Arial"/>
              <a:sym typeface="Arial"/>
            </a:endParaRPr>
          </a:p>
          <a:p>
            <a:pPr indent="-368300" lvl="0" marL="457200" rtl="0" algn="l">
              <a:lnSpc>
                <a:spcPct val="115000"/>
              </a:lnSpc>
              <a:spcBef>
                <a:spcPts val="0"/>
              </a:spcBef>
              <a:spcAft>
                <a:spcPts val="0"/>
              </a:spcAft>
              <a:buClr>
                <a:schemeClr val="dk1"/>
              </a:buClr>
              <a:buSzPts val="2200"/>
              <a:buFont typeface="Arial"/>
              <a:buChar char="●"/>
            </a:pPr>
            <a:r>
              <a:rPr lang="en-US" sz="2200">
                <a:latin typeface="Arial"/>
                <a:ea typeface="Arial"/>
                <a:cs typeface="Arial"/>
                <a:sym typeface="Arial"/>
              </a:rPr>
              <a:t>Progress is built through:</a:t>
            </a:r>
            <a:br>
              <a:rPr lang="en-US" sz="2200">
                <a:latin typeface="Arial"/>
                <a:ea typeface="Arial"/>
                <a:cs typeface="Arial"/>
                <a:sym typeface="Arial"/>
              </a:rPr>
            </a:br>
            <a:endParaRPr sz="2200">
              <a:latin typeface="Arial"/>
              <a:ea typeface="Arial"/>
              <a:cs typeface="Arial"/>
              <a:sym typeface="Arial"/>
            </a:endParaRPr>
          </a:p>
          <a:p>
            <a:pPr indent="-368300" lvl="1" marL="914400" rtl="0" algn="l">
              <a:lnSpc>
                <a:spcPct val="115000"/>
              </a:lnSpc>
              <a:spcBef>
                <a:spcPts val="0"/>
              </a:spcBef>
              <a:spcAft>
                <a:spcPts val="0"/>
              </a:spcAft>
              <a:buClr>
                <a:schemeClr val="dk1"/>
              </a:buClr>
              <a:buSzPts val="2200"/>
              <a:buFont typeface="Arial"/>
              <a:buChar char="○"/>
            </a:pPr>
            <a:r>
              <a:rPr lang="en-US" sz="2200">
                <a:latin typeface="Arial"/>
                <a:ea typeface="Arial"/>
                <a:cs typeface="Arial"/>
                <a:sym typeface="Arial"/>
              </a:rPr>
              <a:t>Wait time</a:t>
            </a:r>
            <a:br>
              <a:rPr lang="en-US" sz="2200">
                <a:latin typeface="Arial"/>
                <a:ea typeface="Arial"/>
                <a:cs typeface="Arial"/>
                <a:sym typeface="Arial"/>
              </a:rPr>
            </a:br>
            <a:endParaRPr sz="2200">
              <a:latin typeface="Arial"/>
              <a:ea typeface="Arial"/>
              <a:cs typeface="Arial"/>
              <a:sym typeface="Arial"/>
            </a:endParaRPr>
          </a:p>
          <a:p>
            <a:pPr indent="-368300" lvl="1" marL="914400" rtl="0" algn="l">
              <a:lnSpc>
                <a:spcPct val="115000"/>
              </a:lnSpc>
              <a:spcBef>
                <a:spcPts val="0"/>
              </a:spcBef>
              <a:spcAft>
                <a:spcPts val="0"/>
              </a:spcAft>
              <a:buClr>
                <a:schemeClr val="dk1"/>
              </a:buClr>
              <a:buSzPts val="2200"/>
              <a:buFont typeface="Arial"/>
              <a:buChar char="○"/>
            </a:pPr>
            <a:r>
              <a:rPr lang="en-US" sz="2200">
                <a:latin typeface="Arial"/>
                <a:ea typeface="Arial"/>
                <a:cs typeface="Arial"/>
                <a:sym typeface="Arial"/>
              </a:rPr>
              <a:t>Consistency</a:t>
            </a:r>
            <a:br>
              <a:rPr lang="en-US" sz="2200">
                <a:latin typeface="Arial"/>
                <a:ea typeface="Arial"/>
                <a:cs typeface="Arial"/>
                <a:sym typeface="Arial"/>
              </a:rPr>
            </a:br>
            <a:endParaRPr sz="2200">
              <a:latin typeface="Arial"/>
              <a:ea typeface="Arial"/>
              <a:cs typeface="Arial"/>
              <a:sym typeface="Arial"/>
            </a:endParaRPr>
          </a:p>
          <a:p>
            <a:pPr indent="-368300" lvl="1" marL="914400" rtl="0" algn="l">
              <a:lnSpc>
                <a:spcPct val="115000"/>
              </a:lnSpc>
              <a:spcBef>
                <a:spcPts val="0"/>
              </a:spcBef>
              <a:spcAft>
                <a:spcPts val="0"/>
              </a:spcAft>
              <a:buClr>
                <a:schemeClr val="dk1"/>
              </a:buClr>
              <a:buSzPts val="2200"/>
              <a:buFont typeface="Arial"/>
              <a:buChar char="○"/>
            </a:pPr>
            <a:r>
              <a:rPr lang="en-US" sz="2200">
                <a:latin typeface="Arial"/>
                <a:ea typeface="Arial"/>
                <a:cs typeface="Arial"/>
                <a:sym typeface="Arial"/>
              </a:rPr>
              <a:t>Collaboration</a:t>
            </a:r>
            <a:endParaRPr sz="260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3b7ba89051b_2_117"/>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 Bottom Line</a:t>
            </a:r>
            <a:endParaRPr/>
          </a:p>
        </p:txBody>
      </p:sp>
      <p:sp>
        <p:nvSpPr>
          <p:cNvPr id="231" name="Google Shape;231;g3b7ba89051b_2_117"/>
          <p:cNvSpPr txBox="1"/>
          <p:nvPr>
            <p:ph idx="1" type="body"/>
          </p:nvPr>
        </p:nvSpPr>
        <p:spPr>
          <a:xfrm>
            <a:off x="327750" y="2107650"/>
            <a:ext cx="11536500" cy="2642700"/>
          </a:xfrm>
          <a:prstGeom prst="rect">
            <a:avLst/>
          </a:prstGeom>
        </p:spPr>
        <p:txBody>
          <a:bodyPr anchorCtr="0" anchor="t" bIns="45700" lIns="91425" spcFirstLastPara="1" rIns="91425" wrap="square" tIns="45700">
            <a:normAutofit/>
          </a:bodyPr>
          <a:lstStyle/>
          <a:p>
            <a:pPr indent="-298450" lvl="0" marL="457200" rtl="0" algn="l">
              <a:lnSpc>
                <a:spcPct val="115000"/>
              </a:lnSpc>
              <a:spcBef>
                <a:spcPts val="1200"/>
              </a:spcBef>
              <a:spcAft>
                <a:spcPts val="0"/>
              </a:spcAft>
              <a:buClr>
                <a:schemeClr val="dk1"/>
              </a:buClr>
              <a:buSzPts val="1100"/>
              <a:buFont typeface="Arial"/>
              <a:buChar char="●"/>
            </a:pPr>
            <a:r>
              <a:rPr lang="en-US"/>
              <a:t>Adults act as communication partners</a:t>
            </a:r>
            <a:br>
              <a:rPr lang="en-US"/>
            </a:br>
            <a:endParaRPr/>
          </a:p>
          <a:p>
            <a:pPr indent="-298450" lvl="0" marL="457200" rtl="0" algn="l">
              <a:lnSpc>
                <a:spcPct val="115000"/>
              </a:lnSpc>
              <a:spcBef>
                <a:spcPts val="0"/>
              </a:spcBef>
              <a:spcAft>
                <a:spcPts val="0"/>
              </a:spcAft>
              <a:buClr>
                <a:schemeClr val="dk1"/>
              </a:buClr>
              <a:buSzPts val="1100"/>
              <a:buFont typeface="Arial"/>
              <a:buChar char="●"/>
            </a:pPr>
            <a:r>
              <a:rPr lang="en-US"/>
              <a:t>Therapy focuses on modeling and facilitation</a:t>
            </a:r>
            <a:br>
              <a:rPr lang="en-US"/>
            </a:br>
            <a:endParaRPr/>
          </a:p>
          <a:p>
            <a:pPr indent="-298450" lvl="0" marL="457200" rtl="0" algn="l">
              <a:lnSpc>
                <a:spcPct val="115000"/>
              </a:lnSpc>
              <a:spcBef>
                <a:spcPts val="0"/>
              </a:spcBef>
              <a:spcAft>
                <a:spcPts val="0"/>
              </a:spcAft>
              <a:buClr>
                <a:schemeClr val="dk1"/>
              </a:buClr>
              <a:buSzPts val="1100"/>
              <a:buFont typeface="Arial"/>
              <a:buChar char="●"/>
            </a:pPr>
            <a:r>
              <a:rPr lang="en-US"/>
              <a:t>Support extends across environments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g3afb1b5ad35_1_6"/>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Disclosures</a:t>
            </a:r>
            <a:endParaRPr/>
          </a:p>
        </p:txBody>
      </p:sp>
      <p:sp>
        <p:nvSpPr>
          <p:cNvPr id="46" name="Google Shape;46;g3afb1b5ad35_1_6"/>
          <p:cNvSpPr txBox="1"/>
          <p:nvPr>
            <p:ph idx="1" type="body"/>
          </p:nvPr>
        </p:nvSpPr>
        <p:spPr>
          <a:xfrm>
            <a:off x="327743" y="1659526"/>
            <a:ext cx="11536500" cy="4929900"/>
          </a:xfrm>
          <a:prstGeom prst="rect">
            <a:avLst/>
          </a:prstGeom>
        </p:spPr>
        <p:txBody>
          <a:bodyPr anchorCtr="0" anchor="t" bIns="45700" lIns="91425" spcFirstLastPara="1" rIns="91425" wrap="square" tIns="45700">
            <a:normAutofit lnSpcReduction="20000"/>
          </a:bodyPr>
          <a:lstStyle/>
          <a:p>
            <a:pPr indent="0" lvl="0" marL="0" rtl="0" algn="l">
              <a:spcBef>
                <a:spcPts val="1000"/>
              </a:spcBef>
              <a:spcAft>
                <a:spcPts val="0"/>
              </a:spcAft>
              <a:buNone/>
            </a:pPr>
            <a:r>
              <a:t/>
            </a:r>
            <a:endParaRPr/>
          </a:p>
          <a:p>
            <a:pPr indent="-354330" lvl="0" marL="457200" rtl="0" algn="l">
              <a:spcBef>
                <a:spcPts val="1000"/>
              </a:spcBef>
              <a:spcAft>
                <a:spcPts val="0"/>
              </a:spcAft>
              <a:buSzPts val="1980"/>
              <a:buChar char="●"/>
            </a:pPr>
            <a:r>
              <a:rPr lang="en-US" sz="2400"/>
              <a:t>Andrea </a:t>
            </a:r>
            <a:r>
              <a:rPr lang="en-US" sz="2400"/>
              <a:t>receives a salary as a full-time employee of Expressive Pathways Speech Therapy. </a:t>
            </a:r>
            <a:endParaRPr sz="2400"/>
          </a:p>
          <a:p>
            <a:pPr indent="0" lvl="0" marL="0" rtl="0" algn="l">
              <a:spcBef>
                <a:spcPts val="1000"/>
              </a:spcBef>
              <a:spcAft>
                <a:spcPts val="0"/>
              </a:spcAft>
              <a:buNone/>
            </a:pPr>
            <a:r>
              <a:t/>
            </a:r>
            <a:endParaRPr sz="2000"/>
          </a:p>
          <a:p>
            <a:pPr indent="-354330" lvl="0" marL="457200" rtl="0" algn="l">
              <a:spcBef>
                <a:spcPts val="1000"/>
              </a:spcBef>
              <a:spcAft>
                <a:spcPts val="0"/>
              </a:spcAft>
              <a:buSzPts val="1980"/>
              <a:buChar char="●"/>
            </a:pPr>
            <a:r>
              <a:rPr lang="en-US" sz="2400"/>
              <a:t>Alyssa receives a salary as a full-time employee of Expressable. </a:t>
            </a:r>
            <a:endParaRPr sz="2400"/>
          </a:p>
          <a:p>
            <a:pPr indent="0" lvl="0" marL="0" rtl="0" algn="l">
              <a:spcBef>
                <a:spcPts val="1000"/>
              </a:spcBef>
              <a:spcAft>
                <a:spcPts val="0"/>
              </a:spcAft>
              <a:buNone/>
            </a:pPr>
            <a:r>
              <a:t/>
            </a:r>
            <a:endParaRPr sz="2400"/>
          </a:p>
          <a:p>
            <a:pPr indent="-354330" lvl="0" marL="457200" rtl="0" algn="l">
              <a:spcBef>
                <a:spcPts val="1000"/>
              </a:spcBef>
              <a:spcAft>
                <a:spcPts val="0"/>
              </a:spcAft>
              <a:buSzPts val="1980"/>
              <a:buChar char="●"/>
            </a:pPr>
            <a:r>
              <a:rPr lang="en-US" sz="2400"/>
              <a:t>Kendall receives a salary as a full-time employee of Imagine Learning.</a:t>
            </a:r>
            <a:endParaRPr sz="2400"/>
          </a:p>
          <a:p>
            <a:pPr indent="0" lvl="0" marL="0" rtl="0" algn="l">
              <a:spcBef>
                <a:spcPts val="1000"/>
              </a:spcBef>
              <a:spcAft>
                <a:spcPts val="0"/>
              </a:spcAft>
              <a:buNone/>
            </a:pPr>
            <a:r>
              <a:t/>
            </a:r>
            <a:endParaRPr sz="2400"/>
          </a:p>
          <a:p>
            <a:pPr indent="-354330" lvl="0" marL="457200" rtl="0" algn="l">
              <a:spcBef>
                <a:spcPts val="1000"/>
              </a:spcBef>
              <a:spcAft>
                <a:spcPts val="0"/>
              </a:spcAft>
              <a:buSzPts val="1980"/>
              <a:buChar char="●"/>
            </a:pPr>
            <a:r>
              <a:rPr lang="en-US" sz="2400"/>
              <a:t>Remy </a:t>
            </a:r>
            <a:r>
              <a:rPr lang="en-US" sz="2400"/>
              <a:t>receives a salary as a full-time employee of the University of St. Augustine for Health Sciences. </a:t>
            </a:r>
            <a:endParaRPr sz="2400"/>
          </a:p>
          <a:p>
            <a:pPr indent="0" lvl="0" marL="0" rtl="0" algn="l">
              <a:spcBef>
                <a:spcPts val="1000"/>
              </a:spcBef>
              <a:spcAft>
                <a:spcPts val="0"/>
              </a:spcAft>
              <a:buNone/>
            </a:pPr>
            <a:r>
              <a:t/>
            </a:r>
            <a:endParaRPr sz="2400"/>
          </a:p>
          <a:p>
            <a:pPr indent="-354330" lvl="0" marL="457200" rtl="0" algn="l">
              <a:spcBef>
                <a:spcPts val="1000"/>
              </a:spcBef>
              <a:spcAft>
                <a:spcPts val="0"/>
              </a:spcAft>
              <a:buSzPts val="1980"/>
              <a:buChar char="●"/>
            </a:pPr>
            <a:r>
              <a:rPr lang="en-US" sz="2400"/>
              <a:t>Erica </a:t>
            </a:r>
            <a:r>
              <a:rPr lang="en-US" sz="2400"/>
              <a:t>receives</a:t>
            </a:r>
            <a:r>
              <a:rPr lang="en-US" sz="2400"/>
              <a:t> a salary as a full-time employee of the University of St. Augustine for Health Sciences. </a:t>
            </a: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3b69e1881d4_0_5"/>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Things to use today</a:t>
            </a:r>
            <a:endParaRPr/>
          </a:p>
        </p:txBody>
      </p:sp>
      <p:sp>
        <p:nvSpPr>
          <p:cNvPr id="238" name="Google Shape;238;g3b69e1881d4_0_5"/>
          <p:cNvSpPr txBox="1"/>
          <p:nvPr>
            <p:ph idx="1" type="body"/>
          </p:nvPr>
        </p:nvSpPr>
        <p:spPr>
          <a:xfrm>
            <a:off x="327693" y="1638551"/>
            <a:ext cx="11536500" cy="4929900"/>
          </a:xfrm>
          <a:prstGeom prst="rect">
            <a:avLst/>
          </a:prstGeom>
          <a:noFill/>
        </p:spPr>
        <p:txBody>
          <a:bodyPr anchorCtr="0" anchor="t" bIns="45700" lIns="91425" spcFirstLastPara="1" rIns="91425" wrap="square" tIns="45700">
            <a:normAutofit/>
          </a:bodyPr>
          <a:lstStyle/>
          <a:p>
            <a:pPr indent="0" lvl="0" marL="0" rtl="0" algn="l">
              <a:lnSpc>
                <a:spcPct val="150000"/>
              </a:lnSpc>
              <a:spcBef>
                <a:spcPts val="0"/>
              </a:spcBef>
              <a:spcAft>
                <a:spcPts val="0"/>
              </a:spcAft>
              <a:buNone/>
            </a:pPr>
            <a:r>
              <a:rPr lang="en-US" sz="2300" u="sng">
                <a:solidFill>
                  <a:schemeClr val="hlink"/>
                </a:solidFill>
                <a:latin typeface="Arial"/>
                <a:ea typeface="Arial"/>
                <a:cs typeface="Arial"/>
                <a:sym typeface="Arial"/>
                <a:hlinkClick r:id="rId3"/>
              </a:rPr>
              <a:t>Accessible Literacy Learning (ALL) Shared Reading Activity</a:t>
            </a:r>
            <a:endParaRPr sz="2300">
              <a:solidFill>
                <a:srgbClr val="0E103E"/>
              </a:solidFill>
              <a:latin typeface="Arial"/>
              <a:ea typeface="Arial"/>
              <a:cs typeface="Arial"/>
              <a:sym typeface="Arial"/>
            </a:endParaRPr>
          </a:p>
          <a:p>
            <a:pPr indent="0" lvl="0" marL="0" rtl="0" algn="l">
              <a:lnSpc>
                <a:spcPct val="150000"/>
              </a:lnSpc>
              <a:spcBef>
                <a:spcPts val="1100"/>
              </a:spcBef>
              <a:spcAft>
                <a:spcPts val="0"/>
              </a:spcAft>
              <a:buNone/>
            </a:pPr>
            <a:r>
              <a:rPr lang="en-US" sz="2300" u="sng">
                <a:solidFill>
                  <a:schemeClr val="hlink"/>
                </a:solidFill>
                <a:latin typeface="Arial"/>
                <a:ea typeface="Arial"/>
                <a:cs typeface="Arial"/>
                <a:sym typeface="Arial"/>
                <a:hlinkClick r:id="rId4"/>
              </a:rPr>
              <a:t>TD Snap Core First Page Set</a:t>
            </a:r>
            <a:endParaRPr sz="2300"/>
          </a:p>
          <a:p>
            <a:pPr indent="0" lvl="0" marL="0" rtl="0" algn="l">
              <a:lnSpc>
                <a:spcPct val="115000"/>
              </a:lnSpc>
              <a:spcBef>
                <a:spcPts val="400"/>
              </a:spcBef>
              <a:spcAft>
                <a:spcPts val="0"/>
              </a:spcAft>
              <a:buNone/>
            </a:pPr>
            <a:r>
              <a:rPr lang="en-US" sz="2300" u="sng">
                <a:solidFill>
                  <a:schemeClr val="hlink"/>
                </a:solidFill>
                <a:latin typeface="Roboto"/>
                <a:ea typeface="Roboto"/>
                <a:cs typeface="Roboto"/>
                <a:sym typeface="Roboto"/>
                <a:hlinkClick r:id="rId5"/>
              </a:rPr>
              <a:t>AAC Video Models: Prompting </a:t>
            </a:r>
            <a:r>
              <a:rPr lang="en-US" sz="2300" u="sng">
                <a:solidFill>
                  <a:schemeClr val="hlink"/>
                </a:solidFill>
                <a:latin typeface="Roboto"/>
                <a:ea typeface="Roboto"/>
                <a:cs typeface="Roboto"/>
                <a:sym typeface="Roboto"/>
                <a:hlinkClick r:id="rId6"/>
              </a:rPr>
              <a:t>Hierarchy</a:t>
            </a:r>
            <a:endParaRPr sz="2300">
              <a:solidFill>
                <a:srgbClr val="0F0F0F"/>
              </a:solidFill>
              <a:latin typeface="Roboto"/>
              <a:ea typeface="Roboto"/>
              <a:cs typeface="Roboto"/>
              <a:sym typeface="Roboto"/>
            </a:endParaRPr>
          </a:p>
          <a:p>
            <a:pPr indent="0" lvl="0" marL="0" rtl="0" algn="l">
              <a:lnSpc>
                <a:spcPct val="115000"/>
              </a:lnSpc>
              <a:spcBef>
                <a:spcPts val="1200"/>
              </a:spcBef>
              <a:spcAft>
                <a:spcPts val="0"/>
              </a:spcAft>
              <a:buNone/>
            </a:pPr>
            <a:r>
              <a:t/>
            </a:r>
            <a:endParaRPr b="1" sz="1300">
              <a:latin typeface="Arial"/>
              <a:ea typeface="Arial"/>
              <a:cs typeface="Arial"/>
              <a:sym typeface="Arial"/>
            </a:endParaRPr>
          </a:p>
          <a:p>
            <a:pPr indent="0" lvl="0" marL="0" rtl="0" algn="l">
              <a:lnSpc>
                <a:spcPct val="115000"/>
              </a:lnSpc>
              <a:spcBef>
                <a:spcPts val="1200"/>
              </a:spcBef>
              <a:spcAft>
                <a:spcPts val="0"/>
              </a:spcAft>
              <a:buNone/>
            </a:pPr>
            <a:r>
              <a:t/>
            </a:r>
            <a:endParaRPr b="1" sz="1300">
              <a:latin typeface="Arial"/>
              <a:ea typeface="Arial"/>
              <a:cs typeface="Arial"/>
              <a:sym typeface="Arial"/>
            </a:endParaRPr>
          </a:p>
          <a:p>
            <a:pPr indent="0" lvl="0" marL="0" rtl="0" algn="l">
              <a:lnSpc>
                <a:spcPct val="115000"/>
              </a:lnSpc>
              <a:spcBef>
                <a:spcPts val="1200"/>
              </a:spcBef>
              <a:spcAft>
                <a:spcPts val="0"/>
              </a:spcAft>
              <a:buNone/>
            </a:pPr>
            <a:r>
              <a:rPr b="1" lang="en-US" sz="1300">
                <a:latin typeface="Arial"/>
                <a:ea typeface="Arial"/>
                <a:cs typeface="Arial"/>
                <a:sym typeface="Arial"/>
              </a:rPr>
              <a:t>Telepractice Justification (Texas School-Based)</a:t>
            </a:r>
            <a:endParaRPr b="1" sz="1300">
              <a:latin typeface="Arial"/>
              <a:ea typeface="Arial"/>
              <a:cs typeface="Arial"/>
              <a:sym typeface="Arial"/>
            </a:endParaRPr>
          </a:p>
          <a:p>
            <a:pPr indent="0" lvl="0" marL="0" rtl="0" algn="l">
              <a:lnSpc>
                <a:spcPct val="115000"/>
              </a:lnSpc>
              <a:spcBef>
                <a:spcPts val="1200"/>
              </a:spcBef>
              <a:spcAft>
                <a:spcPts val="0"/>
              </a:spcAft>
              <a:buNone/>
            </a:pPr>
            <a:r>
              <a:rPr lang="en-US" sz="1300">
                <a:latin typeface="Arial"/>
                <a:ea typeface="Arial"/>
                <a:cs typeface="Arial"/>
                <a:sym typeface="Arial"/>
              </a:rPr>
              <a:t>Telepractice is an appropriate service delivery model when it supports access to the curriculum, allows</a:t>
            </a:r>
            <a:endParaRPr sz="1300">
              <a:latin typeface="Arial"/>
              <a:ea typeface="Arial"/>
              <a:cs typeface="Arial"/>
              <a:sym typeface="Arial"/>
            </a:endParaRPr>
          </a:p>
          <a:p>
            <a:pPr indent="0" lvl="0" marL="0" rtl="0" algn="l">
              <a:lnSpc>
                <a:spcPct val="115000"/>
              </a:lnSpc>
              <a:spcBef>
                <a:spcPts val="1200"/>
              </a:spcBef>
              <a:spcAft>
                <a:spcPts val="0"/>
              </a:spcAft>
              <a:buNone/>
            </a:pPr>
            <a:r>
              <a:rPr lang="en-US" sz="1300">
                <a:latin typeface="Arial"/>
                <a:ea typeface="Arial"/>
                <a:cs typeface="Arial"/>
                <a:sym typeface="Arial"/>
              </a:rPr>
              <a:t>for collaboration with instructional staff, and results in measurable progress toward IEP goals. Services</a:t>
            </a:r>
            <a:endParaRPr sz="1300">
              <a:latin typeface="Arial"/>
              <a:ea typeface="Arial"/>
              <a:cs typeface="Arial"/>
              <a:sym typeface="Arial"/>
            </a:endParaRPr>
          </a:p>
          <a:p>
            <a:pPr indent="0" lvl="0" marL="0" rtl="0" algn="l">
              <a:lnSpc>
                <a:spcPct val="115000"/>
              </a:lnSpc>
              <a:spcBef>
                <a:spcPts val="1200"/>
              </a:spcBef>
              <a:spcAft>
                <a:spcPts val="1200"/>
              </a:spcAft>
              <a:buNone/>
            </a:pPr>
            <a:r>
              <a:rPr lang="en-US" sz="1300">
                <a:latin typeface="Arial"/>
                <a:ea typeface="Arial"/>
                <a:cs typeface="Arial"/>
                <a:sym typeface="Arial"/>
              </a:rPr>
              <a:t>are delivered in alignment with ASHA practice guidelines and Texas Education Agency expectations.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a714151cd2_1_0"/>
          <p:cNvSpPr txBox="1"/>
          <p:nvPr>
            <p:ph type="title"/>
          </p:nvPr>
        </p:nvSpPr>
        <p:spPr>
          <a:xfrm>
            <a:off x="327700" y="259800"/>
            <a:ext cx="9653700" cy="13443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266"/>
              <a:t>Case Study #2 TELEPRACTICE IN A SELF-CONTAINED PRESCHOOL SPED CLASSROOM</a:t>
            </a:r>
            <a:endParaRPr b="1" sz="1366">
              <a:solidFill>
                <a:srgbClr val="45818E"/>
              </a:solidFill>
            </a:endParaRPr>
          </a:p>
          <a:p>
            <a:pPr indent="0" lvl="0" marL="0" rtl="0" algn="l">
              <a:spcBef>
                <a:spcPts val="0"/>
              </a:spcBef>
              <a:spcAft>
                <a:spcPts val="0"/>
              </a:spcAft>
              <a:buNone/>
            </a:pPr>
            <a:r>
              <a:t/>
            </a:r>
            <a:endParaRPr/>
          </a:p>
        </p:txBody>
      </p:sp>
      <p:sp>
        <p:nvSpPr>
          <p:cNvPr id="245" name="Google Shape;245;g3a714151cd2_1_0"/>
          <p:cNvSpPr txBox="1"/>
          <p:nvPr>
            <p:ph idx="1" type="body"/>
          </p:nvPr>
        </p:nvSpPr>
        <p:spPr>
          <a:xfrm>
            <a:off x="327700" y="929475"/>
            <a:ext cx="11536500" cy="5639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sz="3800"/>
          </a:p>
          <a:p>
            <a:pPr indent="-381000" lvl="0" marL="457200" rtl="0" algn="l">
              <a:spcBef>
                <a:spcPts val="1000"/>
              </a:spcBef>
              <a:spcAft>
                <a:spcPts val="0"/>
              </a:spcAft>
              <a:buClr>
                <a:schemeClr val="dk1"/>
              </a:buClr>
              <a:buSzPts val="2400"/>
              <a:buFont typeface="Century Gothic"/>
              <a:buChar char="●"/>
            </a:pPr>
            <a:r>
              <a:rPr lang="en-US" sz="2400"/>
              <a:t>Setting: Self-contained SPED preschool classroom (8–10 four-year-olds)</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Clr>
                <a:schemeClr val="dk1"/>
              </a:buClr>
              <a:buSzPts val="2400"/>
              <a:buFont typeface="Century Gothic"/>
              <a:buChar char="●"/>
            </a:pPr>
            <a:r>
              <a:rPr lang="en-US" sz="2400"/>
              <a:t>Eligibilities: Early childhood developmental delay/Non-Categorical, Autism, Multiple Disabilities</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Clr>
                <a:schemeClr val="dk1"/>
              </a:buClr>
              <a:buSzPts val="2400"/>
              <a:buFont typeface="Century Gothic"/>
              <a:buChar char="●"/>
            </a:pPr>
            <a:r>
              <a:rPr lang="en-US" sz="2400"/>
              <a:t>Primary Educational Needs: Functional communication, pre-academic skills, social-emotional/behavior, adaptive skills</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Clr>
                <a:schemeClr val="dk1"/>
              </a:buClr>
              <a:buSzPts val="2400"/>
              <a:buFont typeface="Century Gothic"/>
              <a:buChar char="●"/>
            </a:pPr>
            <a:r>
              <a:rPr lang="en-US" sz="2400"/>
              <a:t>Service Model: Whole-class push-in via Zoom</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Clr>
                <a:schemeClr val="dk1"/>
              </a:buClr>
              <a:buSzPts val="2400"/>
              <a:buFont typeface="Century Gothic"/>
              <a:buChar char="●"/>
            </a:pPr>
            <a:r>
              <a:rPr lang="en-US" sz="2400"/>
              <a:t>Technology: SLP projected on classroom smartboard</a:t>
            </a:r>
            <a:endParaRPr sz="2400"/>
          </a:p>
          <a:p>
            <a:pPr indent="0" lvl="0" marL="457200" rtl="0" algn="l">
              <a:spcBef>
                <a:spcPts val="1000"/>
              </a:spcBef>
              <a:spcAft>
                <a:spcPts val="0"/>
              </a:spcAft>
              <a:buNone/>
            </a:pPr>
            <a:r>
              <a:t/>
            </a:r>
            <a:endParaRPr b="1" sz="1800">
              <a:latin typeface="Arial"/>
              <a:ea typeface="Arial"/>
              <a:cs typeface="Arial"/>
              <a:sym typeface="Arial"/>
            </a:endParaRPr>
          </a:p>
          <a:p>
            <a:pPr indent="0" lvl="0" marL="457200" rtl="0" algn="l">
              <a:lnSpc>
                <a:spcPct val="115000"/>
              </a:lnSpc>
              <a:spcBef>
                <a:spcPts val="1200"/>
              </a:spcBef>
              <a:spcAft>
                <a:spcPts val="1200"/>
              </a:spcAft>
              <a:buNone/>
            </a:pPr>
            <a:r>
              <a:t/>
            </a:r>
            <a:endParaRPr sz="21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3a714151cd2_1_54"/>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Session Setup</a:t>
            </a:r>
            <a:endParaRPr/>
          </a:p>
        </p:txBody>
      </p:sp>
      <p:sp>
        <p:nvSpPr>
          <p:cNvPr id="252" name="Google Shape;252;g3a714151cd2_1_54"/>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None/>
            </a:pPr>
            <a:r>
              <a:t/>
            </a:r>
            <a:endParaRPr b="1" sz="2700"/>
          </a:p>
          <a:p>
            <a:pPr indent="-400050" lvl="0" marL="457200" rtl="0" algn="l">
              <a:lnSpc>
                <a:spcPct val="115000"/>
              </a:lnSpc>
              <a:spcBef>
                <a:spcPts val="1200"/>
              </a:spcBef>
              <a:spcAft>
                <a:spcPts val="0"/>
              </a:spcAft>
              <a:buClr>
                <a:schemeClr val="dk1"/>
              </a:buClr>
              <a:buSzPts val="2700"/>
              <a:buFont typeface="Century Gothic"/>
              <a:buChar char="●"/>
            </a:pPr>
            <a:r>
              <a:rPr lang="en-US" sz="2700" u="sng"/>
              <a:t>Still</a:t>
            </a:r>
            <a:r>
              <a:rPr lang="en-US" sz="2700"/>
              <a:t> play-based, child-led, neuro-affirming therapy</a:t>
            </a:r>
            <a:endParaRPr sz="2700"/>
          </a:p>
          <a:p>
            <a:pPr indent="-400050" lvl="0" marL="457200" rtl="0" algn="l">
              <a:lnSpc>
                <a:spcPct val="115000"/>
              </a:lnSpc>
              <a:spcBef>
                <a:spcPts val="0"/>
              </a:spcBef>
              <a:spcAft>
                <a:spcPts val="0"/>
              </a:spcAft>
              <a:buClr>
                <a:schemeClr val="dk1"/>
              </a:buClr>
              <a:buSzPts val="2700"/>
              <a:buFont typeface="Century Gothic"/>
              <a:buChar char="●"/>
            </a:pPr>
            <a:r>
              <a:rPr lang="en-US" sz="2700"/>
              <a:t>Limited visual and auditory access (often cannot see or hear all students)</a:t>
            </a:r>
            <a:endParaRPr sz="2700"/>
          </a:p>
          <a:p>
            <a:pPr indent="-400050" lvl="0" marL="457200" rtl="0" algn="l">
              <a:lnSpc>
                <a:spcPct val="115000"/>
              </a:lnSpc>
              <a:spcBef>
                <a:spcPts val="0"/>
              </a:spcBef>
              <a:spcAft>
                <a:spcPts val="0"/>
              </a:spcAft>
              <a:buClr>
                <a:schemeClr val="dk1"/>
              </a:buClr>
              <a:buSzPts val="2700"/>
              <a:buFont typeface="Century Gothic"/>
              <a:buChar char="●"/>
            </a:pPr>
            <a:r>
              <a:rPr lang="en-US" sz="2700"/>
              <a:t>Preschool attention expectations: students move, enter/exit activities, and do not sit for extended periods</a:t>
            </a:r>
            <a:endParaRPr sz="2700"/>
          </a:p>
          <a:p>
            <a:pPr indent="-400050" lvl="0" marL="457200" rtl="0" algn="l">
              <a:lnSpc>
                <a:spcPct val="115000"/>
              </a:lnSpc>
              <a:spcBef>
                <a:spcPts val="0"/>
              </a:spcBef>
              <a:spcAft>
                <a:spcPts val="0"/>
              </a:spcAft>
              <a:buClr>
                <a:schemeClr val="dk1"/>
              </a:buClr>
              <a:buSzPts val="2700"/>
              <a:buFont typeface="Century Gothic"/>
              <a:buChar char="●"/>
            </a:pPr>
            <a:r>
              <a:rPr lang="en-US" sz="2700"/>
              <a:t>Heavy reliance on classroom staff to facilitate, collect data for off-screen behavior, and support participation</a:t>
            </a:r>
            <a:endParaRPr b="1" sz="2700"/>
          </a:p>
          <a:p>
            <a:pPr indent="0" lvl="0" marL="0" rtl="0" algn="l">
              <a:spcBef>
                <a:spcPts val="12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b6ab6f7753_0_8"/>
          <p:cNvSpPr txBox="1"/>
          <p:nvPr>
            <p:ph type="title"/>
          </p:nvPr>
        </p:nvSpPr>
        <p:spPr>
          <a:xfrm>
            <a:off x="327699" y="289450"/>
            <a:ext cx="7994700" cy="1035600"/>
          </a:xfrm>
          <a:prstGeom prst="rect">
            <a:avLst/>
          </a:prstGeom>
        </p:spPr>
        <p:txBody>
          <a:bodyPr anchorCtr="0" anchor="ctr" bIns="45700" lIns="91425" spcFirstLastPara="1" rIns="91425" wrap="square" tIns="45700">
            <a:normAutofit/>
          </a:bodyPr>
          <a:lstStyle/>
          <a:p>
            <a:pPr indent="0" lvl="0" marL="0" rtl="0" algn="r">
              <a:spcBef>
                <a:spcPts val="0"/>
              </a:spcBef>
              <a:spcAft>
                <a:spcPts val="0"/>
              </a:spcAft>
              <a:buNone/>
            </a:pPr>
            <a:r>
              <a:rPr lang="en-US"/>
              <a:t>Pre-Session Prep</a:t>
            </a:r>
            <a:endParaRPr/>
          </a:p>
        </p:txBody>
      </p:sp>
      <p:sp>
        <p:nvSpPr>
          <p:cNvPr id="259" name="Google Shape;259;g3b6ab6f7753_0_8"/>
          <p:cNvSpPr txBox="1"/>
          <p:nvPr>
            <p:ph idx="1" type="body"/>
          </p:nvPr>
        </p:nvSpPr>
        <p:spPr>
          <a:xfrm>
            <a:off x="6730099" y="1638550"/>
            <a:ext cx="5134200" cy="4929900"/>
          </a:xfrm>
          <a:prstGeom prst="rect">
            <a:avLst/>
          </a:prstGeom>
        </p:spPr>
        <p:txBody>
          <a:bodyPr anchorCtr="0" anchor="t" bIns="45700" lIns="91425" spcFirstLastPara="1" rIns="91425" wrap="square" tIns="45700">
            <a:normAutofit/>
          </a:bodyPr>
          <a:lstStyle/>
          <a:p>
            <a:pPr indent="-425450" lvl="0" marL="457200" rtl="0" algn="l">
              <a:lnSpc>
                <a:spcPct val="115000"/>
              </a:lnSpc>
              <a:spcBef>
                <a:spcPts val="1200"/>
              </a:spcBef>
              <a:spcAft>
                <a:spcPts val="0"/>
              </a:spcAft>
              <a:buClr>
                <a:schemeClr val="dk1"/>
              </a:buClr>
              <a:buSzPts val="3100"/>
              <a:buFont typeface="Arial"/>
              <a:buChar char="●"/>
            </a:pPr>
            <a:r>
              <a:rPr lang="en-US" sz="3100">
                <a:latin typeface="Arial"/>
                <a:ea typeface="Arial"/>
                <a:cs typeface="Arial"/>
                <a:sym typeface="Arial"/>
              </a:rPr>
              <a:t>Teacher &amp; SLP Collaboration Meetings/Office Hours</a:t>
            </a:r>
            <a:endParaRPr sz="3100">
              <a:latin typeface="Arial"/>
              <a:ea typeface="Arial"/>
              <a:cs typeface="Arial"/>
              <a:sym typeface="Arial"/>
            </a:endParaRPr>
          </a:p>
          <a:p>
            <a:pPr indent="-425450" lvl="0" marL="457200" rtl="0" algn="l">
              <a:lnSpc>
                <a:spcPct val="115000"/>
              </a:lnSpc>
              <a:spcBef>
                <a:spcPts val="0"/>
              </a:spcBef>
              <a:spcAft>
                <a:spcPts val="0"/>
              </a:spcAft>
              <a:buClr>
                <a:schemeClr val="dk1"/>
              </a:buClr>
              <a:buSzPts val="3100"/>
              <a:buFont typeface="Arial"/>
              <a:buChar char="●"/>
            </a:pPr>
            <a:r>
              <a:rPr lang="en-US" sz="3100">
                <a:latin typeface="Arial"/>
                <a:ea typeface="Arial"/>
                <a:cs typeface="Arial"/>
                <a:sym typeface="Arial"/>
              </a:rPr>
              <a:t>Pre-session Email</a:t>
            </a:r>
            <a:endParaRPr sz="3100">
              <a:latin typeface="Arial"/>
              <a:ea typeface="Arial"/>
              <a:cs typeface="Arial"/>
              <a:sym typeface="Arial"/>
            </a:endParaRPr>
          </a:p>
          <a:p>
            <a:pPr indent="-425450" lvl="0" marL="457200" rtl="0" algn="l">
              <a:lnSpc>
                <a:spcPct val="115000"/>
              </a:lnSpc>
              <a:spcBef>
                <a:spcPts val="0"/>
              </a:spcBef>
              <a:spcAft>
                <a:spcPts val="0"/>
              </a:spcAft>
              <a:buClr>
                <a:schemeClr val="dk1"/>
              </a:buClr>
              <a:buSzPts val="3100"/>
              <a:buFont typeface="Arial"/>
              <a:buChar char="●"/>
            </a:pPr>
            <a:r>
              <a:rPr lang="en-US" sz="3100">
                <a:latin typeface="Arial"/>
                <a:ea typeface="Arial"/>
                <a:cs typeface="Arial"/>
                <a:sym typeface="Arial"/>
              </a:rPr>
              <a:t>Align Themes</a:t>
            </a:r>
            <a:endParaRPr sz="3100">
              <a:latin typeface="Arial"/>
              <a:ea typeface="Arial"/>
              <a:cs typeface="Arial"/>
              <a:sym typeface="Arial"/>
            </a:endParaRPr>
          </a:p>
          <a:p>
            <a:pPr indent="-425450" lvl="0" marL="457200" rtl="0" algn="l">
              <a:lnSpc>
                <a:spcPct val="115000"/>
              </a:lnSpc>
              <a:spcBef>
                <a:spcPts val="0"/>
              </a:spcBef>
              <a:spcAft>
                <a:spcPts val="0"/>
              </a:spcAft>
              <a:buClr>
                <a:schemeClr val="dk1"/>
              </a:buClr>
              <a:buSzPts val="3100"/>
              <a:buFont typeface="Arial"/>
              <a:buChar char="●"/>
            </a:pPr>
            <a:r>
              <a:rPr lang="en-US" sz="3100">
                <a:latin typeface="Arial"/>
                <a:ea typeface="Arial"/>
                <a:cs typeface="Arial"/>
                <a:sym typeface="Arial"/>
              </a:rPr>
              <a:t>Consistent session structure</a:t>
            </a:r>
            <a:endParaRPr sz="3100">
              <a:latin typeface="Arial"/>
              <a:ea typeface="Arial"/>
              <a:cs typeface="Arial"/>
              <a:sym typeface="Arial"/>
            </a:endParaRPr>
          </a:p>
          <a:p>
            <a:pPr indent="0" lvl="0" marL="457200" rtl="0" algn="l">
              <a:lnSpc>
                <a:spcPct val="115000"/>
              </a:lnSpc>
              <a:spcBef>
                <a:spcPts val="1200"/>
              </a:spcBef>
              <a:spcAft>
                <a:spcPts val="1200"/>
              </a:spcAft>
              <a:buNone/>
            </a:pPr>
            <a:r>
              <a:t/>
            </a:r>
            <a:endParaRPr sz="3100">
              <a:latin typeface="Arial"/>
              <a:ea typeface="Arial"/>
              <a:cs typeface="Arial"/>
              <a:sym typeface="Arial"/>
            </a:endParaRPr>
          </a:p>
        </p:txBody>
      </p:sp>
      <p:pic>
        <p:nvPicPr>
          <p:cNvPr id="260" name="Google Shape;260;g3b6ab6f7753_0_8"/>
          <p:cNvPicPr preferRelativeResize="0"/>
          <p:nvPr/>
        </p:nvPicPr>
        <p:blipFill>
          <a:blip r:embed="rId3">
            <a:alphaModFix/>
          </a:blip>
          <a:stretch>
            <a:fillRect/>
          </a:stretch>
        </p:blipFill>
        <p:spPr>
          <a:xfrm>
            <a:off x="157100" y="1445100"/>
            <a:ext cx="6413775" cy="6410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3b6ab6f7753_0_3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Typical Session Structure</a:t>
            </a:r>
            <a:endParaRPr/>
          </a:p>
        </p:txBody>
      </p:sp>
      <p:sp>
        <p:nvSpPr>
          <p:cNvPr id="267" name="Google Shape;267;g3b6ab6f7753_0_30"/>
          <p:cNvSpPr txBox="1"/>
          <p:nvPr>
            <p:ph idx="1" type="body"/>
          </p:nvPr>
        </p:nvSpPr>
        <p:spPr>
          <a:xfrm>
            <a:off x="327700" y="1638550"/>
            <a:ext cx="6473100" cy="4204800"/>
          </a:xfrm>
          <a:prstGeom prst="rect">
            <a:avLst/>
          </a:prstGeom>
        </p:spPr>
        <p:txBody>
          <a:bodyPr anchorCtr="0" anchor="t" bIns="45700" lIns="91425" spcFirstLastPara="1" rIns="91425" wrap="square" tIns="45700">
            <a:noAutofit/>
          </a:bodyPr>
          <a:lstStyle/>
          <a:p>
            <a:pPr indent="-336550" lvl="0" marL="457200" rtl="0" algn="l">
              <a:lnSpc>
                <a:spcPct val="115000"/>
              </a:lnSpc>
              <a:spcBef>
                <a:spcPts val="1200"/>
              </a:spcBef>
              <a:spcAft>
                <a:spcPts val="0"/>
              </a:spcAft>
              <a:buClr>
                <a:schemeClr val="dk1"/>
              </a:buClr>
              <a:buSzPts val="1700"/>
              <a:buFont typeface="Century Gothic"/>
              <a:buAutoNum type="arabicPeriod"/>
            </a:pPr>
            <a:r>
              <a:rPr lang="en-US" sz="1700"/>
              <a:t>Hello song</a:t>
            </a:r>
            <a:endParaRPr sz="1700"/>
          </a:p>
          <a:p>
            <a:pPr indent="-336550" lvl="0" marL="457200" rtl="0" algn="l">
              <a:lnSpc>
                <a:spcPct val="115000"/>
              </a:lnSpc>
              <a:spcBef>
                <a:spcPts val="0"/>
              </a:spcBef>
              <a:spcAft>
                <a:spcPts val="0"/>
              </a:spcAft>
              <a:buClr>
                <a:schemeClr val="dk1"/>
              </a:buClr>
              <a:buSzPts val="1700"/>
              <a:buFont typeface="Century Gothic"/>
              <a:buAutoNum type="arabicPeriod"/>
            </a:pPr>
            <a:r>
              <a:rPr lang="en-US" sz="1700"/>
              <a:t>Short, adapted book with visual supports</a:t>
            </a:r>
            <a:endParaRPr sz="1700"/>
          </a:p>
          <a:p>
            <a:pPr indent="-336550" lvl="0" marL="457200" rtl="0" algn="l">
              <a:lnSpc>
                <a:spcPct val="115000"/>
              </a:lnSpc>
              <a:spcBef>
                <a:spcPts val="0"/>
              </a:spcBef>
              <a:spcAft>
                <a:spcPts val="0"/>
              </a:spcAft>
              <a:buClr>
                <a:schemeClr val="dk1"/>
              </a:buClr>
              <a:buSzPts val="1700"/>
              <a:buFont typeface="Century Gothic"/>
              <a:buAutoNum type="arabicPeriod"/>
            </a:pPr>
            <a:r>
              <a:rPr lang="en-US" sz="1700"/>
              <a:t>Motor break (freeze dance or movement activity)</a:t>
            </a:r>
            <a:endParaRPr sz="1700"/>
          </a:p>
          <a:p>
            <a:pPr indent="-336550" lvl="0" marL="457200" rtl="0" algn="l">
              <a:lnSpc>
                <a:spcPct val="115000"/>
              </a:lnSpc>
              <a:spcBef>
                <a:spcPts val="0"/>
              </a:spcBef>
              <a:spcAft>
                <a:spcPts val="0"/>
              </a:spcAft>
              <a:buClr>
                <a:schemeClr val="dk1"/>
              </a:buClr>
              <a:buSzPts val="1700"/>
              <a:buFont typeface="Century Gothic"/>
              <a:buAutoNum type="arabicPeriod"/>
            </a:pPr>
            <a:r>
              <a:rPr lang="en-US" sz="1700"/>
              <a:t>Hands-on activity targeting a core word (painting, coloring, play-dough, cooking, crafts, themed sensory table)</a:t>
            </a:r>
            <a:endParaRPr sz="1700"/>
          </a:p>
          <a:p>
            <a:pPr indent="-336550" lvl="1" marL="914400" rtl="0" algn="l">
              <a:lnSpc>
                <a:spcPct val="115000"/>
              </a:lnSpc>
              <a:spcBef>
                <a:spcPts val="0"/>
              </a:spcBef>
              <a:spcAft>
                <a:spcPts val="0"/>
              </a:spcAft>
              <a:buClr>
                <a:schemeClr val="dk1"/>
              </a:buClr>
              <a:buSzPts val="1700"/>
              <a:buFont typeface="Century Gothic"/>
              <a:buChar char="○"/>
            </a:pPr>
            <a:r>
              <a:rPr lang="en-US" sz="1700"/>
              <a:t>Paired with a communication board and language modeling</a:t>
            </a:r>
            <a:endParaRPr sz="1700"/>
          </a:p>
          <a:p>
            <a:pPr indent="-336550" lvl="0" marL="457200" rtl="0" algn="l">
              <a:lnSpc>
                <a:spcPct val="115000"/>
              </a:lnSpc>
              <a:spcBef>
                <a:spcPts val="0"/>
              </a:spcBef>
              <a:spcAft>
                <a:spcPts val="0"/>
              </a:spcAft>
              <a:buClr>
                <a:schemeClr val="dk1"/>
              </a:buClr>
              <a:buSzPts val="1700"/>
              <a:buFont typeface="Century Gothic"/>
              <a:buAutoNum type="arabicPeriod"/>
            </a:pPr>
            <a:r>
              <a:rPr lang="en-US" sz="1700"/>
              <a:t>Goodbye song</a:t>
            </a:r>
            <a:endParaRPr sz="1700"/>
          </a:p>
          <a:p>
            <a:pPr indent="0" lvl="0" marL="457200" rtl="0" algn="l">
              <a:lnSpc>
                <a:spcPct val="115000"/>
              </a:lnSpc>
              <a:spcBef>
                <a:spcPts val="1200"/>
              </a:spcBef>
              <a:spcAft>
                <a:spcPts val="0"/>
              </a:spcAft>
              <a:buNone/>
            </a:pPr>
            <a:r>
              <a:t/>
            </a:r>
            <a:endParaRPr sz="1700"/>
          </a:p>
          <a:p>
            <a:pPr indent="0" lvl="0" marL="0" rtl="0" algn="l">
              <a:lnSpc>
                <a:spcPct val="115000"/>
              </a:lnSpc>
              <a:spcBef>
                <a:spcPts val="1200"/>
              </a:spcBef>
              <a:spcAft>
                <a:spcPts val="0"/>
              </a:spcAft>
              <a:buNone/>
            </a:pPr>
            <a:r>
              <a:t/>
            </a:r>
            <a:endParaRPr sz="3000"/>
          </a:p>
          <a:p>
            <a:pPr indent="0" lvl="0" marL="0" rtl="0" algn="l">
              <a:spcBef>
                <a:spcPts val="1200"/>
              </a:spcBef>
              <a:spcAft>
                <a:spcPts val="0"/>
              </a:spcAft>
              <a:buNone/>
            </a:pPr>
            <a:r>
              <a:t/>
            </a:r>
            <a:endParaRPr/>
          </a:p>
        </p:txBody>
      </p:sp>
      <p:pic>
        <p:nvPicPr>
          <p:cNvPr id="268" name="Google Shape;268;g3b6ab6f7753_0_30" title="777ED80D-88F7-4627-ABC4-702A8BE9662B.png"/>
          <p:cNvPicPr preferRelativeResize="0"/>
          <p:nvPr/>
        </p:nvPicPr>
        <p:blipFill>
          <a:blip r:embed="rId3">
            <a:alphaModFix/>
          </a:blip>
          <a:stretch>
            <a:fillRect/>
          </a:stretch>
        </p:blipFill>
        <p:spPr>
          <a:xfrm rot="1242664">
            <a:off x="7377295" y="756525"/>
            <a:ext cx="4159954" cy="2933699"/>
          </a:xfrm>
          <a:prstGeom prst="rect">
            <a:avLst/>
          </a:prstGeom>
          <a:noFill/>
          <a:ln>
            <a:noFill/>
          </a:ln>
        </p:spPr>
      </p:pic>
      <p:pic>
        <p:nvPicPr>
          <p:cNvPr id="269" name="Google Shape;269;g3b6ab6f7753_0_30" title="51110B99-7082-4E02-B482-C82C8B4CE134.png"/>
          <p:cNvPicPr preferRelativeResize="0"/>
          <p:nvPr/>
        </p:nvPicPr>
        <p:blipFill>
          <a:blip r:embed="rId4">
            <a:alphaModFix/>
          </a:blip>
          <a:stretch>
            <a:fillRect/>
          </a:stretch>
        </p:blipFill>
        <p:spPr>
          <a:xfrm>
            <a:off x="184225" y="4489950"/>
            <a:ext cx="3292775" cy="2322150"/>
          </a:xfrm>
          <a:prstGeom prst="rect">
            <a:avLst/>
          </a:prstGeom>
          <a:noFill/>
          <a:ln>
            <a:noFill/>
          </a:ln>
        </p:spPr>
      </p:pic>
      <p:pic>
        <p:nvPicPr>
          <p:cNvPr id="270" name="Google Shape;270;g3b6ab6f7753_0_30" title="6CD57A94-C613-4077-83DC-2B126F4777E8_4_5005_c.jpeg"/>
          <p:cNvPicPr preferRelativeResize="0"/>
          <p:nvPr/>
        </p:nvPicPr>
        <p:blipFill>
          <a:blip r:embed="rId5">
            <a:alphaModFix/>
          </a:blip>
          <a:stretch>
            <a:fillRect/>
          </a:stretch>
        </p:blipFill>
        <p:spPr>
          <a:xfrm>
            <a:off x="5302475" y="3878400"/>
            <a:ext cx="6800850" cy="2933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3b6d790b1f3_2_19"/>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Materials</a:t>
            </a:r>
            <a:endParaRPr/>
          </a:p>
        </p:txBody>
      </p:sp>
      <p:sp>
        <p:nvSpPr>
          <p:cNvPr id="277" name="Google Shape;277;g3b6d790b1f3_2_19"/>
          <p:cNvSpPr txBox="1"/>
          <p:nvPr>
            <p:ph idx="1" type="body"/>
          </p:nvPr>
        </p:nvSpPr>
        <p:spPr>
          <a:xfrm>
            <a:off x="327746" y="1638550"/>
            <a:ext cx="4353000" cy="4929900"/>
          </a:xfrm>
          <a:prstGeom prst="rect">
            <a:avLst/>
          </a:prstGeom>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US" sz="2400"/>
              <a:t>Activities That Work Especially Well:</a:t>
            </a:r>
            <a:endParaRPr b="1" sz="2400"/>
          </a:p>
          <a:p>
            <a:pPr indent="-381000" lvl="0" marL="457200" rtl="0" algn="l">
              <a:lnSpc>
                <a:spcPct val="115000"/>
              </a:lnSpc>
              <a:spcBef>
                <a:spcPts val="1200"/>
              </a:spcBef>
              <a:spcAft>
                <a:spcPts val="0"/>
              </a:spcAft>
              <a:buClr>
                <a:schemeClr val="dk1"/>
              </a:buClr>
              <a:buSzPts val="2400"/>
              <a:buFont typeface="Century Gothic"/>
              <a:buChar char="●"/>
            </a:pPr>
            <a:r>
              <a:rPr lang="en-US" sz="2400"/>
              <a:t>Freeze dance</a:t>
            </a:r>
            <a:endParaRPr sz="2400"/>
          </a:p>
          <a:p>
            <a:pPr indent="-381000" lvl="0" marL="457200" rtl="0" algn="l">
              <a:lnSpc>
                <a:spcPct val="115000"/>
              </a:lnSpc>
              <a:spcBef>
                <a:spcPts val="0"/>
              </a:spcBef>
              <a:spcAft>
                <a:spcPts val="0"/>
              </a:spcAft>
              <a:buClr>
                <a:schemeClr val="dk1"/>
              </a:buClr>
              <a:buSzPts val="2400"/>
              <a:buFont typeface="Century Gothic"/>
              <a:buChar char="●"/>
            </a:pPr>
            <a:r>
              <a:rPr lang="en-US" sz="2400"/>
              <a:t>Themed sensory tables</a:t>
            </a:r>
            <a:endParaRPr sz="2400"/>
          </a:p>
          <a:p>
            <a:pPr indent="-381000" lvl="0" marL="457200" rtl="0" algn="l">
              <a:lnSpc>
                <a:spcPct val="115000"/>
              </a:lnSpc>
              <a:spcBef>
                <a:spcPts val="0"/>
              </a:spcBef>
              <a:spcAft>
                <a:spcPts val="0"/>
              </a:spcAft>
              <a:buClr>
                <a:schemeClr val="dk1"/>
              </a:buClr>
              <a:buSzPts val="2400"/>
              <a:buFont typeface="Century Gothic"/>
              <a:buChar char="●"/>
            </a:pPr>
            <a:r>
              <a:rPr lang="en-US" sz="2400"/>
              <a:t>Simple, repetitive crafts</a:t>
            </a:r>
            <a:endParaRPr sz="2400"/>
          </a:p>
          <a:p>
            <a:pPr indent="0" lvl="0" marL="0" rtl="0" algn="l">
              <a:lnSpc>
                <a:spcPct val="115000"/>
              </a:lnSpc>
              <a:spcBef>
                <a:spcPts val="1200"/>
              </a:spcBef>
              <a:spcAft>
                <a:spcPts val="0"/>
              </a:spcAft>
              <a:buClr>
                <a:schemeClr val="dk1"/>
              </a:buClr>
              <a:buSzPts val="1100"/>
              <a:buFont typeface="Arial"/>
              <a:buNone/>
            </a:pPr>
            <a:r>
              <a:rPr b="1" lang="en-US" sz="2400"/>
              <a:t>Activities That Are Challenging:</a:t>
            </a:r>
            <a:endParaRPr b="1" sz="2400"/>
          </a:p>
          <a:p>
            <a:pPr indent="-381000" lvl="0" marL="457200" rtl="0" algn="l">
              <a:lnSpc>
                <a:spcPct val="115000"/>
              </a:lnSpc>
              <a:spcBef>
                <a:spcPts val="1200"/>
              </a:spcBef>
              <a:spcAft>
                <a:spcPts val="0"/>
              </a:spcAft>
              <a:buClr>
                <a:schemeClr val="dk1"/>
              </a:buClr>
              <a:buSzPts val="2400"/>
              <a:buFont typeface="Century Gothic"/>
              <a:buChar char="●"/>
            </a:pPr>
            <a:r>
              <a:rPr lang="en-US" sz="2400"/>
              <a:t>Longer books or videos</a:t>
            </a:r>
            <a:endParaRPr sz="2400"/>
          </a:p>
          <a:p>
            <a:pPr indent="-381000" lvl="0" marL="457200" rtl="0" algn="l">
              <a:lnSpc>
                <a:spcPct val="115000"/>
              </a:lnSpc>
              <a:spcBef>
                <a:spcPts val="0"/>
              </a:spcBef>
              <a:spcAft>
                <a:spcPts val="0"/>
              </a:spcAft>
              <a:buClr>
                <a:schemeClr val="dk1"/>
              </a:buClr>
              <a:buSzPts val="2400"/>
              <a:buFont typeface="Century Gothic"/>
              <a:buChar char="●"/>
            </a:pPr>
            <a:r>
              <a:rPr lang="en-US" sz="2400"/>
              <a:t>Overly complex themes or activities</a:t>
            </a:r>
            <a:endParaRPr sz="3500"/>
          </a:p>
        </p:txBody>
      </p:sp>
      <p:pic>
        <p:nvPicPr>
          <p:cNvPr id="278" name="Google Shape;278;g3b6d790b1f3_2_19"/>
          <p:cNvPicPr preferRelativeResize="0"/>
          <p:nvPr/>
        </p:nvPicPr>
        <p:blipFill>
          <a:blip r:embed="rId3">
            <a:alphaModFix/>
          </a:blip>
          <a:stretch>
            <a:fillRect/>
          </a:stretch>
        </p:blipFill>
        <p:spPr>
          <a:xfrm>
            <a:off x="4585975" y="2593650"/>
            <a:ext cx="7452100" cy="4110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3b6d790b1f3_2_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Shared Team Language</a:t>
            </a:r>
            <a:endParaRPr/>
          </a:p>
        </p:txBody>
      </p:sp>
      <p:sp>
        <p:nvSpPr>
          <p:cNvPr id="285" name="Google Shape;285;g3b6d790b1f3_2_0"/>
          <p:cNvSpPr txBox="1"/>
          <p:nvPr>
            <p:ph idx="1" type="body"/>
          </p:nvPr>
        </p:nvSpPr>
        <p:spPr>
          <a:xfrm>
            <a:off x="327700" y="1203975"/>
            <a:ext cx="10043100" cy="25362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1200"/>
              </a:spcBef>
              <a:spcAft>
                <a:spcPts val="0"/>
              </a:spcAft>
              <a:buClr>
                <a:schemeClr val="dk1"/>
              </a:buClr>
              <a:buSzPts val="2000"/>
              <a:buFont typeface="Century Gothic"/>
              <a:buChar char="●"/>
            </a:pPr>
            <a:r>
              <a:rPr lang="en-US" sz="2000"/>
              <a:t>“I expect the kids to get up from the table - that’s ok”</a:t>
            </a:r>
            <a:endParaRPr sz="2000"/>
          </a:p>
          <a:p>
            <a:pPr indent="-355600" lvl="0" marL="457200" rtl="0" algn="l">
              <a:lnSpc>
                <a:spcPct val="115000"/>
              </a:lnSpc>
              <a:spcBef>
                <a:spcPts val="0"/>
              </a:spcBef>
              <a:spcAft>
                <a:spcPts val="0"/>
              </a:spcAft>
              <a:buClr>
                <a:schemeClr val="dk1"/>
              </a:buClr>
              <a:buSzPts val="2000"/>
              <a:buFont typeface="Arial"/>
              <a:buChar char="●"/>
            </a:pPr>
            <a:r>
              <a:rPr lang="en-US" sz="2000"/>
              <a:t>“Our focus today is: ….” (giving wait time, letting the kids lead, modeling using communication boards)</a:t>
            </a:r>
            <a:endParaRPr sz="2000"/>
          </a:p>
          <a:p>
            <a:pPr indent="-355600" lvl="0" marL="457200" rtl="0" algn="l">
              <a:lnSpc>
                <a:spcPct val="115000"/>
              </a:lnSpc>
              <a:spcBef>
                <a:spcPts val="0"/>
              </a:spcBef>
              <a:spcAft>
                <a:spcPts val="0"/>
              </a:spcAft>
              <a:buClr>
                <a:schemeClr val="dk1"/>
              </a:buClr>
              <a:buSzPts val="2000"/>
              <a:buFont typeface="Arial"/>
              <a:buChar char="●"/>
            </a:pPr>
            <a:r>
              <a:rPr lang="en-US" sz="2000"/>
              <a:t>“Look how beautifully X responded when you X”</a:t>
            </a:r>
            <a:endParaRPr sz="2000"/>
          </a:p>
          <a:p>
            <a:pPr indent="0" lvl="0" marL="457200" rtl="0" algn="l">
              <a:lnSpc>
                <a:spcPct val="115000"/>
              </a:lnSpc>
              <a:spcBef>
                <a:spcPts val="1200"/>
              </a:spcBef>
              <a:spcAft>
                <a:spcPts val="1200"/>
              </a:spcAft>
              <a:buNone/>
            </a:pPr>
            <a:r>
              <a:t/>
            </a:r>
            <a:endParaRPr sz="1800">
              <a:latin typeface="Arial"/>
              <a:ea typeface="Arial"/>
              <a:cs typeface="Arial"/>
              <a:sym typeface="Arial"/>
            </a:endParaRPr>
          </a:p>
        </p:txBody>
      </p:sp>
      <p:pic>
        <p:nvPicPr>
          <p:cNvPr id="286" name="Google Shape;286;g3b6d790b1f3_2_0"/>
          <p:cNvPicPr preferRelativeResize="0"/>
          <p:nvPr/>
        </p:nvPicPr>
        <p:blipFill>
          <a:blip r:embed="rId3">
            <a:alphaModFix/>
          </a:blip>
          <a:stretch>
            <a:fillRect/>
          </a:stretch>
        </p:blipFill>
        <p:spPr>
          <a:xfrm>
            <a:off x="4340900" y="2758750"/>
            <a:ext cx="7768100" cy="39820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b6ab6f7753_0_38"/>
          <p:cNvSpPr txBox="1"/>
          <p:nvPr>
            <p:ph type="title"/>
          </p:nvPr>
        </p:nvSpPr>
        <p:spPr>
          <a:xfrm>
            <a:off x="327693" y="289446"/>
            <a:ext cx="9264300" cy="10356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t>Progress Monitoring</a:t>
            </a:r>
            <a:r>
              <a:rPr lang="en-US"/>
              <a:t>/</a:t>
            </a:r>
            <a:r>
              <a:rPr lang="en-US"/>
              <a:t>Measuring Effectiveness</a:t>
            </a:r>
            <a:endParaRPr/>
          </a:p>
        </p:txBody>
      </p:sp>
      <p:sp>
        <p:nvSpPr>
          <p:cNvPr id="293" name="Google Shape;293;g3b6ab6f7753_0_38"/>
          <p:cNvSpPr txBox="1"/>
          <p:nvPr>
            <p:ph idx="1" type="body"/>
          </p:nvPr>
        </p:nvSpPr>
        <p:spPr>
          <a:xfrm>
            <a:off x="853677" y="1638550"/>
            <a:ext cx="11010600" cy="49299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SzPts val="2700"/>
              <a:buChar char="✦"/>
            </a:pPr>
            <a:r>
              <a:rPr lang="en-US" sz="2700"/>
              <a:t>Develop simple data sheets (think: Yes/No or tally mark) with goals so classroom staff can help you track</a:t>
            </a:r>
            <a:endParaRPr sz="2700"/>
          </a:p>
          <a:p>
            <a:pPr indent="0" lvl="0" marL="0" rtl="0" algn="l">
              <a:spcBef>
                <a:spcPts val="1000"/>
              </a:spcBef>
              <a:spcAft>
                <a:spcPts val="0"/>
              </a:spcAft>
              <a:buNone/>
            </a:pPr>
            <a:r>
              <a:t/>
            </a:r>
            <a:endParaRPr sz="2700"/>
          </a:p>
          <a:p>
            <a:pPr indent="0" lvl="0" marL="457200" rtl="0" algn="l">
              <a:spcBef>
                <a:spcPts val="1000"/>
              </a:spcBef>
              <a:spcAft>
                <a:spcPts val="0"/>
              </a:spcAft>
              <a:buNone/>
            </a:pPr>
            <a:r>
              <a:t/>
            </a:r>
            <a:endParaRPr sz="2700"/>
          </a:p>
          <a:p>
            <a:pPr indent="-400050" lvl="0" marL="457200" rtl="0" algn="l">
              <a:lnSpc>
                <a:spcPct val="115000"/>
              </a:lnSpc>
              <a:spcBef>
                <a:spcPts val="1200"/>
              </a:spcBef>
              <a:spcAft>
                <a:spcPts val="0"/>
              </a:spcAft>
              <a:buSzPts val="2700"/>
              <a:buChar char="✦"/>
            </a:pPr>
            <a:r>
              <a:rPr lang="en-US" sz="2700"/>
              <a:t> Increased collaboration with the teacher and reframing progress to highlight off-screen skill development</a:t>
            </a:r>
            <a:endParaRPr sz="2700"/>
          </a:p>
          <a:p>
            <a:pPr indent="0" lvl="0" marL="457200" rtl="0" algn="l">
              <a:spcBef>
                <a:spcPts val="1200"/>
              </a:spcBef>
              <a:spcAft>
                <a:spcPts val="0"/>
              </a:spcAft>
              <a:buNone/>
            </a:pPr>
            <a:r>
              <a:t/>
            </a:r>
            <a:endParaRPr sz="27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bbeaf4e549_2_3"/>
          <p:cNvSpPr txBox="1"/>
          <p:nvPr>
            <p:ph type="title"/>
          </p:nvPr>
        </p:nvSpPr>
        <p:spPr>
          <a:xfrm>
            <a:off x="4877072" y="493150"/>
            <a:ext cx="5466600" cy="1035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Data Collection </a:t>
            </a:r>
            <a:endParaRPr/>
          </a:p>
          <a:p>
            <a:pPr indent="0" lvl="0" marL="0" rtl="0" algn="ctr">
              <a:spcBef>
                <a:spcPts val="0"/>
              </a:spcBef>
              <a:spcAft>
                <a:spcPts val="0"/>
              </a:spcAft>
              <a:buNone/>
            </a:pPr>
            <a:r>
              <a:rPr lang="en-US"/>
              <a:t>Examples</a:t>
            </a:r>
            <a:endParaRPr/>
          </a:p>
        </p:txBody>
      </p:sp>
      <p:pic>
        <p:nvPicPr>
          <p:cNvPr id="300" name="Google Shape;300;g3bbeaf4e549_2_3" title="F3640399-7816-4946-9886-9648EA882EA3.png"/>
          <p:cNvPicPr preferRelativeResize="0"/>
          <p:nvPr/>
        </p:nvPicPr>
        <p:blipFill>
          <a:blip r:embed="rId3">
            <a:alphaModFix/>
          </a:blip>
          <a:stretch>
            <a:fillRect/>
          </a:stretch>
        </p:blipFill>
        <p:spPr>
          <a:xfrm>
            <a:off x="288200" y="267950"/>
            <a:ext cx="5601074" cy="6322100"/>
          </a:xfrm>
          <a:prstGeom prst="rect">
            <a:avLst/>
          </a:prstGeom>
          <a:noFill/>
          <a:ln>
            <a:noFill/>
          </a:ln>
        </p:spPr>
      </p:pic>
      <p:pic>
        <p:nvPicPr>
          <p:cNvPr id="301" name="Google Shape;301;g3bbeaf4e549_2_3"/>
          <p:cNvPicPr preferRelativeResize="0"/>
          <p:nvPr/>
        </p:nvPicPr>
        <p:blipFill>
          <a:blip r:embed="rId4">
            <a:alphaModFix/>
          </a:blip>
          <a:stretch>
            <a:fillRect/>
          </a:stretch>
        </p:blipFill>
        <p:spPr>
          <a:xfrm>
            <a:off x="7897650" y="1528750"/>
            <a:ext cx="3672325" cy="48964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b6d790b1f3_2_10"/>
          <p:cNvSpPr txBox="1"/>
          <p:nvPr>
            <p:ph type="title"/>
          </p:nvPr>
        </p:nvSpPr>
        <p:spPr>
          <a:xfrm>
            <a:off x="327693" y="289446"/>
            <a:ext cx="9264300" cy="1035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u="sng"/>
              <a:t>Integrate</a:t>
            </a:r>
            <a:r>
              <a:rPr lang="en-US"/>
              <a:t> into the school </a:t>
            </a:r>
            <a:endParaRPr/>
          </a:p>
          <a:p>
            <a:pPr indent="0" lvl="0" marL="0" rtl="0" algn="ctr">
              <a:spcBef>
                <a:spcPts val="0"/>
              </a:spcBef>
              <a:spcAft>
                <a:spcPts val="0"/>
              </a:spcAft>
              <a:buNone/>
            </a:pPr>
            <a:r>
              <a:rPr lang="en-US"/>
              <a:t>environment as much as possible</a:t>
            </a:r>
            <a:endParaRPr/>
          </a:p>
        </p:txBody>
      </p:sp>
      <p:pic>
        <p:nvPicPr>
          <p:cNvPr id="308" name="Google Shape;308;g3b6d790b1f3_2_10"/>
          <p:cNvPicPr preferRelativeResize="0"/>
          <p:nvPr/>
        </p:nvPicPr>
        <p:blipFill>
          <a:blip r:embed="rId3">
            <a:alphaModFix/>
          </a:blip>
          <a:stretch>
            <a:fillRect/>
          </a:stretch>
        </p:blipFill>
        <p:spPr>
          <a:xfrm>
            <a:off x="2375388" y="1325050"/>
            <a:ext cx="7441226" cy="5580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sp>
        <p:nvSpPr>
          <p:cNvPr id="51" name="Google Shape;51;p4"/>
          <p:cNvSpPr txBox="1"/>
          <p:nvPr>
            <p:ph type="title"/>
          </p:nvPr>
        </p:nvSpPr>
        <p:spPr>
          <a:xfrm>
            <a:off x="327693" y="289446"/>
            <a:ext cx="9264176" cy="1035501"/>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accent1"/>
              </a:buClr>
              <a:buSzPts val="3600"/>
              <a:buFont typeface="Century Gothic"/>
              <a:buNone/>
            </a:pPr>
            <a:r>
              <a:rPr lang="en-US"/>
              <a:t>Learning Objectives</a:t>
            </a:r>
            <a:endParaRPr/>
          </a:p>
        </p:txBody>
      </p:sp>
      <p:sp>
        <p:nvSpPr>
          <p:cNvPr id="52" name="Google Shape;52;p4"/>
          <p:cNvSpPr txBox="1"/>
          <p:nvPr>
            <p:ph idx="1" type="body"/>
          </p:nvPr>
        </p:nvSpPr>
        <p:spPr>
          <a:xfrm>
            <a:off x="327693" y="1649037"/>
            <a:ext cx="11536500" cy="4929900"/>
          </a:xfrm>
          <a:prstGeom prst="rect">
            <a:avLst/>
          </a:prstGeom>
          <a:noFill/>
          <a:ln>
            <a:noFill/>
          </a:ln>
        </p:spPr>
        <p:txBody>
          <a:bodyPr anchorCtr="0" anchor="t" bIns="45700" lIns="91425" spcFirstLastPara="1" rIns="91425" wrap="square" tIns="45700">
            <a:normAutofit lnSpcReduction="10000"/>
          </a:bodyPr>
          <a:lstStyle/>
          <a:p>
            <a:pPr indent="0" lvl="0" marL="45720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437635" lvl="0" marL="457200" rtl="0" algn="l">
              <a:lnSpc>
                <a:spcPct val="90000"/>
              </a:lnSpc>
              <a:spcBef>
                <a:spcPts val="0"/>
              </a:spcBef>
              <a:spcAft>
                <a:spcPts val="0"/>
              </a:spcAft>
              <a:buClr>
                <a:schemeClr val="accent2"/>
              </a:buClr>
              <a:buSzPts val="2072"/>
              <a:buFont typeface="NTR"/>
              <a:buChar char="●"/>
            </a:pPr>
            <a:r>
              <a:rPr b="1" lang="en-US" sz="2491"/>
              <a:t>Identify core skills and competencies</a:t>
            </a:r>
            <a:r>
              <a:rPr lang="en-US" sz="2491"/>
              <a:t> required for effective school-based telepractice.</a:t>
            </a:r>
            <a:endParaRPr sz="2491"/>
          </a:p>
          <a:p>
            <a:pPr indent="0" lvl="0" marL="457200" rtl="0" algn="l">
              <a:lnSpc>
                <a:spcPct val="90000"/>
              </a:lnSpc>
              <a:spcBef>
                <a:spcPts val="0"/>
              </a:spcBef>
              <a:spcAft>
                <a:spcPts val="0"/>
              </a:spcAft>
              <a:buNone/>
            </a:pPr>
            <a:r>
              <a:t/>
            </a:r>
            <a:endParaRPr sz="2491"/>
          </a:p>
          <a:p>
            <a:pPr indent="-437635" lvl="0" marL="457200" rtl="0" algn="l">
              <a:lnSpc>
                <a:spcPct val="90000"/>
              </a:lnSpc>
              <a:spcBef>
                <a:spcPts val="0"/>
              </a:spcBef>
              <a:spcAft>
                <a:spcPts val="0"/>
              </a:spcAft>
              <a:buSzPts val="2072"/>
              <a:buChar char="●"/>
            </a:pPr>
            <a:r>
              <a:rPr b="1" lang="en-US" sz="2491"/>
              <a:t>Develop </a:t>
            </a:r>
            <a:r>
              <a:rPr b="1" lang="en-US" sz="2491"/>
              <a:t>actionable</a:t>
            </a:r>
            <a:r>
              <a:rPr b="1" lang="en-US" sz="2491"/>
              <a:t> strategies </a:t>
            </a:r>
            <a:r>
              <a:rPr lang="en-US" sz="2491"/>
              <a:t>to increase </a:t>
            </a:r>
            <a:r>
              <a:rPr lang="en-US" sz="2491"/>
              <a:t>engagement</a:t>
            </a:r>
            <a:r>
              <a:rPr lang="en-US" sz="2491"/>
              <a:t> and support from caregivers, facilitators, and school staff.</a:t>
            </a:r>
            <a:endParaRPr sz="2491"/>
          </a:p>
          <a:p>
            <a:pPr indent="0" lvl="0" marL="457200" rtl="0" algn="l">
              <a:lnSpc>
                <a:spcPct val="90000"/>
              </a:lnSpc>
              <a:spcBef>
                <a:spcPts val="0"/>
              </a:spcBef>
              <a:spcAft>
                <a:spcPts val="0"/>
              </a:spcAft>
              <a:buNone/>
            </a:pPr>
            <a:r>
              <a:t/>
            </a:r>
            <a:endParaRPr sz="2491"/>
          </a:p>
          <a:p>
            <a:pPr indent="-437635" lvl="0" marL="457200" rtl="0" algn="l">
              <a:lnSpc>
                <a:spcPct val="90000"/>
              </a:lnSpc>
              <a:spcBef>
                <a:spcPts val="0"/>
              </a:spcBef>
              <a:spcAft>
                <a:spcPts val="0"/>
              </a:spcAft>
              <a:buSzPts val="2072"/>
              <a:buChar char="●"/>
            </a:pPr>
            <a:r>
              <a:rPr b="1" lang="en-US" sz="2491"/>
              <a:t>Apply practical solutions</a:t>
            </a:r>
            <a:r>
              <a:rPr lang="en-US" sz="2491"/>
              <a:t> for delivering teletherapy to students with complex needs.</a:t>
            </a:r>
            <a:endParaRPr sz="2491"/>
          </a:p>
          <a:p>
            <a:pPr indent="0" lvl="0" marL="0" rtl="0" algn="l">
              <a:lnSpc>
                <a:spcPct val="90000"/>
              </a:lnSpc>
              <a:spcBef>
                <a:spcPts val="0"/>
              </a:spcBef>
              <a:spcAft>
                <a:spcPts val="0"/>
              </a:spcAft>
              <a:buNone/>
            </a:pPr>
            <a:r>
              <a:t/>
            </a:r>
            <a:endParaRPr sz="2491"/>
          </a:p>
          <a:p>
            <a:pPr indent="-386835" lvl="0" marL="457200" rtl="0" algn="l">
              <a:spcBef>
                <a:spcPts val="0"/>
              </a:spcBef>
              <a:spcAft>
                <a:spcPts val="0"/>
              </a:spcAft>
              <a:buSzPts val="2492"/>
              <a:buChar char="●"/>
            </a:pPr>
            <a:r>
              <a:rPr b="1" lang="en-US" sz="2491"/>
              <a:t>Evaluate research-based evidence </a:t>
            </a:r>
            <a:r>
              <a:rPr lang="en-US" sz="2491"/>
              <a:t>supporting telepractice and formulate responses to common challenges and resistance in schools.</a:t>
            </a:r>
            <a:endParaRPr sz="2491"/>
          </a:p>
          <a:p>
            <a:pPr indent="-306070" lvl="0" marL="457200" rtl="0" algn="l">
              <a:lnSpc>
                <a:spcPct val="90000"/>
              </a:lnSpc>
              <a:spcBef>
                <a:spcPts val="1000"/>
              </a:spcBef>
              <a:spcAft>
                <a:spcPts val="0"/>
              </a:spcAft>
              <a:buClr>
                <a:schemeClr val="accent2"/>
              </a:buClr>
              <a:buSzPts val="2380"/>
              <a:buFont typeface="NTR"/>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b6ab6f7753_0_53"/>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Key Takeaways</a:t>
            </a:r>
            <a:endParaRPr/>
          </a:p>
        </p:txBody>
      </p:sp>
      <p:sp>
        <p:nvSpPr>
          <p:cNvPr id="315" name="Google Shape;315;g3b6ab6f7753_0_53"/>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Clr>
                <a:schemeClr val="dk1"/>
              </a:buClr>
              <a:buSzPts val="1100"/>
              <a:buFont typeface="Arial"/>
              <a:buNone/>
            </a:pPr>
            <a:r>
              <a:rPr lang="en-US"/>
              <a:t>Preschool telepractice requires:</a:t>
            </a:r>
            <a:endParaRPr/>
          </a:p>
          <a:p>
            <a:pPr indent="-298450" lvl="0" marL="457200" rtl="0" algn="l">
              <a:lnSpc>
                <a:spcPct val="115000"/>
              </a:lnSpc>
              <a:spcBef>
                <a:spcPts val="1200"/>
              </a:spcBef>
              <a:spcAft>
                <a:spcPts val="0"/>
              </a:spcAft>
              <a:buClr>
                <a:schemeClr val="dk1"/>
              </a:buClr>
              <a:buSzPts val="1100"/>
              <a:buFont typeface="Arial"/>
              <a:buChar char="●"/>
            </a:pPr>
            <a:r>
              <a:rPr lang="en-US"/>
              <a:t>High levels of flexibility</a:t>
            </a:r>
            <a:endParaRPr/>
          </a:p>
          <a:p>
            <a:pPr indent="-298450" lvl="0" marL="457200" rtl="0" algn="l">
              <a:lnSpc>
                <a:spcPct val="115000"/>
              </a:lnSpc>
              <a:spcBef>
                <a:spcPts val="0"/>
              </a:spcBef>
              <a:spcAft>
                <a:spcPts val="0"/>
              </a:spcAft>
              <a:buClr>
                <a:schemeClr val="dk1"/>
              </a:buClr>
              <a:buSzPts val="1100"/>
              <a:buFont typeface="Arial"/>
              <a:buChar char="●"/>
            </a:pPr>
            <a:r>
              <a:rPr lang="en-US"/>
              <a:t>Strong collaboration and adult coaching</a:t>
            </a:r>
            <a:endParaRPr/>
          </a:p>
          <a:p>
            <a:pPr indent="-298450" lvl="0" marL="457200" rtl="0" algn="l">
              <a:lnSpc>
                <a:spcPct val="115000"/>
              </a:lnSpc>
              <a:spcBef>
                <a:spcPts val="0"/>
              </a:spcBef>
              <a:spcAft>
                <a:spcPts val="0"/>
              </a:spcAft>
              <a:buClr>
                <a:schemeClr val="dk1"/>
              </a:buClr>
              <a:buSzPts val="1100"/>
              <a:buFont typeface="Arial"/>
              <a:buChar char="●"/>
            </a:pPr>
            <a:r>
              <a:rPr lang="en-US"/>
              <a:t>Creativity and comfort with movement and noise</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0"/>
              </a:spcAft>
              <a:buClr>
                <a:schemeClr val="dk1"/>
              </a:buClr>
              <a:buSzPts val="1100"/>
              <a:buFont typeface="Arial"/>
              <a:buNone/>
            </a:pPr>
            <a:r>
              <a:rPr lang="en-US"/>
              <a:t>Effectiveness is possible when the focus shifts from control to connection and facilitation</a:t>
            </a:r>
            <a:endParaRPr/>
          </a:p>
          <a:p>
            <a:pPr indent="0" lvl="0" marL="0" rtl="0" algn="l">
              <a:spcBef>
                <a:spcPts val="10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a6cf1cfefd_0_18"/>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Audience survey</a:t>
            </a:r>
            <a:endParaRPr/>
          </a:p>
        </p:txBody>
      </p:sp>
      <p:pic>
        <p:nvPicPr>
          <p:cNvPr id="322" name="Google Shape;322;g3a6cf1cfefd_0_18" title="Untitled design.jpg"/>
          <p:cNvPicPr preferRelativeResize="0"/>
          <p:nvPr/>
        </p:nvPicPr>
        <p:blipFill>
          <a:blip r:embed="rId3">
            <a:alphaModFix/>
          </a:blip>
          <a:stretch>
            <a:fillRect/>
          </a:stretch>
        </p:blipFill>
        <p:spPr>
          <a:xfrm>
            <a:off x="3192048" y="1424675"/>
            <a:ext cx="4745925" cy="4772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3afb1b5ad35_1_12"/>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References</a:t>
            </a:r>
            <a:endParaRPr/>
          </a:p>
        </p:txBody>
      </p:sp>
      <p:sp>
        <p:nvSpPr>
          <p:cNvPr id="329" name="Google Shape;329;g3afb1b5ad35_1_12"/>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fontScale="77500" lnSpcReduction="20000"/>
          </a:bodyPr>
          <a:lstStyle/>
          <a:p>
            <a:pPr indent="-287655" lvl="0" marL="457200" rtl="0" algn="l">
              <a:lnSpc>
                <a:spcPct val="115000"/>
              </a:lnSpc>
              <a:spcBef>
                <a:spcPts val="1200"/>
              </a:spcBef>
              <a:spcAft>
                <a:spcPts val="0"/>
              </a:spcAft>
              <a:buSzPct val="100000"/>
              <a:buFont typeface="Century Gothic"/>
              <a:buChar char="●"/>
            </a:pPr>
            <a:r>
              <a:rPr lang="en-US" sz="1200"/>
              <a:t>Tucker, J.K. (2012). Perspectives of Speech-Language Pathologists on the Use of Telepractice in Schools: The Qualitative View. </a:t>
            </a:r>
            <a:r>
              <a:rPr i="1" lang="en-US" sz="1200"/>
              <a:t>International Journal of Telerehabilitation</a:t>
            </a:r>
            <a:r>
              <a:rPr lang="en-US" sz="1200"/>
              <a:t>, 4(2), 47–60.</a:t>
            </a:r>
            <a:r>
              <a:rPr lang="en-US" sz="1200">
                <a:uFill>
                  <a:noFill/>
                </a:uFill>
                <a:hlinkClick r:id="rId3"/>
              </a:rPr>
              <a:t> </a:t>
            </a:r>
            <a:r>
              <a:rPr lang="en-US" sz="1200" u="sng">
                <a:solidFill>
                  <a:schemeClr val="hlink"/>
                </a:solidFill>
                <a:hlinkClick r:id="rId4"/>
              </a:rPr>
              <a:t>https://pmc.ncbi.nlm.nih.gov/articles/PMC4296828/</a:t>
            </a:r>
            <a:endParaRPr sz="1200"/>
          </a:p>
          <a:p>
            <a:pPr indent="0" lvl="0" marL="45720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Char char="●"/>
            </a:pPr>
            <a:r>
              <a:rPr lang="en-US" sz="1200"/>
              <a:t>Hall-Mills, S., Johnson, L., Gross, M., Latham, D., &amp; Everhart, N. (2022). Providing Telepractice in Schools During a Pandemic: The Experiences and Perspectives of Speech-Language Pathologists. </a:t>
            </a:r>
            <a:r>
              <a:rPr i="1" lang="en-US" sz="1200"/>
              <a:t>Language, Speech, and Hearing Services in Schools</a:t>
            </a:r>
            <a:r>
              <a:rPr lang="en-US" sz="1200"/>
              <a:t>, 53(2), 290-306.</a:t>
            </a:r>
            <a:r>
              <a:rPr lang="en-US" sz="1200">
                <a:uFill>
                  <a:noFill/>
                </a:uFill>
                <a:hlinkClick r:id="rId5"/>
              </a:rPr>
              <a:t> </a:t>
            </a:r>
            <a:r>
              <a:rPr lang="en-US" sz="1200" u="sng">
                <a:solidFill>
                  <a:schemeClr val="hlink"/>
                </a:solidFill>
                <a:hlinkClick r:id="rId6"/>
              </a:rPr>
              <a:t>https://doi.org/10.1044/2021_LSHSS-21-00023</a:t>
            </a:r>
            <a:endParaRPr sz="1200"/>
          </a:p>
          <a:p>
            <a:pPr indent="0" lvl="0" marL="45720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Font typeface="Century Gothic"/>
              <a:buChar char="●"/>
            </a:pPr>
            <a:r>
              <a:rPr lang="en-US" sz="1200"/>
              <a:t>Wales, D., Skinner, L., &amp; Hayman, M. (2017). The Efficacy of Telehealth-Delivered Speech and Language Intervention for Primary School-Age Children: A Systematic Review. </a:t>
            </a:r>
            <a:r>
              <a:rPr i="1" lang="en-US" sz="1200"/>
              <a:t>International Journal of Telerehabilitation</a:t>
            </a:r>
            <a:r>
              <a:rPr lang="en-US" sz="1200"/>
              <a:t>, </a:t>
            </a:r>
            <a:r>
              <a:rPr i="1" lang="en-US" sz="1200"/>
              <a:t>9</a:t>
            </a:r>
            <a:r>
              <a:rPr lang="en-US" sz="1200"/>
              <a:t>(1), 55–70. </a:t>
            </a:r>
            <a:r>
              <a:rPr lang="en-US" sz="1200" u="sng">
                <a:solidFill>
                  <a:schemeClr val="hlink"/>
                </a:solidFill>
                <a:hlinkClick r:id="rId7"/>
              </a:rPr>
              <a:t>https://doi.org/10.5195/ijt.2017.6219</a:t>
            </a:r>
            <a:endParaRPr sz="1200"/>
          </a:p>
          <a:p>
            <a:pPr indent="0" lvl="0" marL="45720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Font typeface="Century Gothic"/>
              <a:buChar char="●"/>
            </a:pPr>
            <a:r>
              <a:rPr lang="en-US" sz="1200"/>
              <a:t>Grogan-Johnson, S., Alvares, R., Rowan, L., &amp; Creaghead, N. (2010). A pilot study comparing the effectiveness of speech language therapy provided by telemedicine with conventional on-site therapy. </a:t>
            </a:r>
            <a:r>
              <a:rPr i="1" lang="en-US" sz="1200"/>
              <a:t>Journal of Telemedicine and Telecare</a:t>
            </a:r>
            <a:r>
              <a:rPr lang="en-US" sz="1200"/>
              <a:t>. </a:t>
            </a:r>
            <a:r>
              <a:rPr lang="en-US" sz="1200" u="sng">
                <a:solidFill>
                  <a:schemeClr val="hlink"/>
                </a:solidFill>
                <a:hlinkClick r:id="rId8"/>
              </a:rPr>
              <a:t>h</a:t>
            </a:r>
            <a:r>
              <a:rPr lang="en-US" sz="1200" u="sng">
                <a:solidFill>
                  <a:schemeClr val="hlink"/>
                </a:solidFill>
                <a:hlinkClick r:id="rId9"/>
              </a:rPr>
              <a:t>ttps://doi.org/10.1258/jtt.2009.090608</a:t>
            </a:r>
            <a:endParaRPr sz="1200"/>
          </a:p>
          <a:p>
            <a:pPr indent="0" lvl="0" marL="45720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Font typeface="Century Gothic"/>
              <a:buChar char="●"/>
            </a:pPr>
            <a:r>
              <a:rPr lang="en-US" sz="1200"/>
              <a:t>Roth, B., Musaji, I., &amp; Self, T. (2025). Telepractice Perceptions and Needs of Kansas School-Based Speech-Language Pathologists: A Cross-Sectional Survey Study. </a:t>
            </a:r>
            <a:r>
              <a:rPr i="1" lang="en-US" sz="1200"/>
              <a:t>Perspectives of the ASHA Special Interest Groups, </a:t>
            </a:r>
            <a:r>
              <a:rPr lang="en-US" sz="1200"/>
              <a:t>10(5). 1595-1614. </a:t>
            </a:r>
            <a:r>
              <a:rPr lang="en-US" sz="1200" u="sng">
                <a:solidFill>
                  <a:schemeClr val="hlink"/>
                </a:solidFill>
                <a:hlinkClick r:id="rId10"/>
              </a:rPr>
              <a:t> </a:t>
            </a:r>
            <a:r>
              <a:rPr lang="en-US" sz="1224" u="sng">
                <a:solidFill>
                  <a:schemeClr val="hlink"/>
                </a:solidFill>
                <a:highlight>
                  <a:schemeClr val="accent3"/>
                </a:highlight>
                <a:hlinkClick r:id="rId11"/>
              </a:rPr>
              <a:t>https://doi.org/10.1044/2025_PERSP-24-00286</a:t>
            </a:r>
            <a:endParaRPr sz="1524">
              <a:highlight>
                <a:schemeClr val="accent3"/>
              </a:highlight>
            </a:endParaRPr>
          </a:p>
          <a:p>
            <a:pPr indent="0" lvl="0" marL="45720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Font typeface="Century Gothic"/>
              <a:buChar char="●"/>
            </a:pPr>
            <a:r>
              <a:rPr lang="en-US" sz="1200"/>
              <a:t>ASHA Evidence Maps: Telepractice in Schools. </a:t>
            </a:r>
            <a:r>
              <a:rPr lang="en-US" sz="1200" u="sng">
                <a:solidFill>
                  <a:schemeClr val="hlink"/>
                </a:solidFill>
                <a:hlinkClick r:id="rId12"/>
              </a:rPr>
              <a:t>https://apps.asha.org/EvidenceMaps/Articles/ArticleSummary/6b925074-e930-f011-8159-005056834e2b</a:t>
            </a:r>
            <a:endParaRPr sz="1200"/>
          </a:p>
          <a:p>
            <a:pPr indent="0" lvl="0" marL="0" rtl="0" algn="l">
              <a:lnSpc>
                <a:spcPct val="115000"/>
              </a:lnSpc>
              <a:spcBef>
                <a:spcPts val="1200"/>
              </a:spcBef>
              <a:spcAft>
                <a:spcPts val="0"/>
              </a:spcAft>
              <a:buNone/>
            </a:pPr>
            <a:r>
              <a:t/>
            </a:r>
            <a:endParaRPr sz="1200"/>
          </a:p>
          <a:p>
            <a:pPr indent="-287655" lvl="0" marL="457200" rtl="0" algn="l">
              <a:lnSpc>
                <a:spcPct val="115000"/>
              </a:lnSpc>
              <a:spcBef>
                <a:spcPts val="1200"/>
              </a:spcBef>
              <a:spcAft>
                <a:spcPts val="0"/>
              </a:spcAft>
              <a:buSzPct val="100000"/>
              <a:buChar char="●"/>
            </a:pPr>
            <a:r>
              <a:rPr lang="en-US" sz="1200"/>
              <a:t>ASHA Practice Portal: Telepractice. </a:t>
            </a:r>
            <a:r>
              <a:rPr lang="en-US" sz="1200" u="sng">
                <a:solidFill>
                  <a:schemeClr val="hlink"/>
                </a:solidFill>
                <a:hlinkClick r:id="rId13"/>
              </a:rPr>
              <a:t>https://www.asha.org/practice-portal/professional-issues/telepractice/</a:t>
            </a:r>
            <a:endParaRPr sz="1200"/>
          </a:p>
          <a:p>
            <a:pPr indent="0" lvl="0" marL="457200" rtl="0" algn="l">
              <a:lnSpc>
                <a:spcPct val="115000"/>
              </a:lnSpc>
              <a:spcBef>
                <a:spcPts val="1200"/>
              </a:spcBef>
              <a:spcAft>
                <a:spcPts val="1200"/>
              </a:spcAft>
              <a:buNone/>
            </a:pPr>
            <a:r>
              <a:t/>
            </a:r>
            <a:endParaRPr sz="3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g3a6cf1cfefd_0_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Telepractice: Ideal vs. Reality</a:t>
            </a:r>
            <a:endParaRPr/>
          </a:p>
        </p:txBody>
      </p:sp>
      <p:sp>
        <p:nvSpPr>
          <p:cNvPr id="59" name="Google Shape;59;g3a6cf1cfefd_0_0"/>
          <p:cNvSpPr txBox="1"/>
          <p:nvPr>
            <p:ph idx="1" type="body"/>
          </p:nvPr>
        </p:nvSpPr>
        <p:spPr>
          <a:xfrm>
            <a:off x="327693" y="1638551"/>
            <a:ext cx="5532900" cy="4929900"/>
          </a:xfrm>
          <a:prstGeom prst="rect">
            <a:avLst/>
          </a:prstGeom>
        </p:spPr>
        <p:txBody>
          <a:bodyPr anchorCtr="0" anchor="t" bIns="45700" lIns="91425" spcFirstLastPara="1" rIns="91425" wrap="square" tIns="45700">
            <a:noAutofit/>
          </a:bodyPr>
          <a:lstStyle/>
          <a:p>
            <a:pPr indent="0" lvl="0" marL="0" rtl="0" algn="l">
              <a:lnSpc>
                <a:spcPct val="115000"/>
              </a:lnSpc>
              <a:spcBef>
                <a:spcPts val="1000"/>
              </a:spcBef>
              <a:spcAft>
                <a:spcPts val="0"/>
              </a:spcAft>
              <a:buNone/>
            </a:pPr>
            <a:r>
              <a:rPr b="1" lang="en-US" sz="2400"/>
              <a:t>Ideal: </a:t>
            </a:r>
            <a:endParaRPr sz="2400"/>
          </a:p>
          <a:p>
            <a:pPr indent="-368300" lvl="0" marL="457200" rtl="0" algn="l">
              <a:lnSpc>
                <a:spcPct val="150000"/>
              </a:lnSpc>
              <a:spcBef>
                <a:spcPts val="1200"/>
              </a:spcBef>
              <a:spcAft>
                <a:spcPts val="0"/>
              </a:spcAft>
              <a:buSzPts val="2200"/>
              <a:buFont typeface="Century Gothic"/>
              <a:buChar char="●"/>
            </a:pPr>
            <a:r>
              <a:rPr lang="en-US" sz="2200"/>
              <a:t>High visibility of all students and natural communication opportunities</a:t>
            </a:r>
            <a:endParaRPr sz="2200"/>
          </a:p>
          <a:p>
            <a:pPr indent="-368300" lvl="0" marL="457200" rtl="0" algn="l">
              <a:lnSpc>
                <a:spcPct val="150000"/>
              </a:lnSpc>
              <a:spcBef>
                <a:spcPts val="0"/>
              </a:spcBef>
              <a:spcAft>
                <a:spcPts val="0"/>
              </a:spcAft>
              <a:buSzPts val="2200"/>
              <a:buChar char="●"/>
            </a:pPr>
            <a:r>
              <a:rPr lang="en-US" sz="2200"/>
              <a:t>Play-based, child-led, neuro-affirming therapy</a:t>
            </a:r>
            <a:endParaRPr sz="2200"/>
          </a:p>
          <a:p>
            <a:pPr indent="-368300" lvl="0" marL="457200" rtl="0" algn="l">
              <a:lnSpc>
                <a:spcPct val="150000"/>
              </a:lnSpc>
              <a:spcBef>
                <a:spcPts val="0"/>
              </a:spcBef>
              <a:spcAft>
                <a:spcPts val="0"/>
              </a:spcAft>
              <a:buSzPts val="2200"/>
              <a:buFont typeface="Century Gothic"/>
              <a:buChar char="●"/>
            </a:pPr>
            <a:r>
              <a:rPr lang="en-US" sz="2200"/>
              <a:t>Direct facilitation of materials and interactions</a:t>
            </a:r>
            <a:endParaRPr sz="2200"/>
          </a:p>
          <a:p>
            <a:pPr indent="0" lvl="0" marL="457200" rtl="0" algn="l">
              <a:lnSpc>
                <a:spcPct val="115000"/>
              </a:lnSpc>
              <a:spcBef>
                <a:spcPts val="1200"/>
              </a:spcBef>
              <a:spcAft>
                <a:spcPts val="1200"/>
              </a:spcAft>
              <a:buNone/>
            </a:pPr>
            <a:r>
              <a:t/>
            </a:r>
            <a:endParaRPr sz="2400"/>
          </a:p>
        </p:txBody>
      </p:sp>
      <p:sp>
        <p:nvSpPr>
          <p:cNvPr id="60" name="Google Shape;60;g3a6cf1cfefd_0_0"/>
          <p:cNvSpPr txBox="1"/>
          <p:nvPr>
            <p:ph idx="2" type="body"/>
          </p:nvPr>
        </p:nvSpPr>
        <p:spPr>
          <a:xfrm>
            <a:off x="6001625" y="1638550"/>
            <a:ext cx="5532900" cy="4929900"/>
          </a:xfrm>
          <a:prstGeom prst="rect">
            <a:avLst/>
          </a:prstGeom>
        </p:spPr>
        <p:txBody>
          <a:bodyPr anchorCtr="0" anchor="t" bIns="45700" lIns="91425" spcFirstLastPara="1" rIns="91425" wrap="square" tIns="45700">
            <a:normAutofit fontScale="85000"/>
          </a:bodyPr>
          <a:lstStyle/>
          <a:p>
            <a:pPr indent="0" lvl="0" marL="0" rtl="0" algn="l">
              <a:spcBef>
                <a:spcPts val="1000"/>
              </a:spcBef>
              <a:spcAft>
                <a:spcPts val="0"/>
              </a:spcAft>
              <a:buNone/>
            </a:pPr>
            <a:r>
              <a:rPr b="1" lang="en-US"/>
              <a:t>R</a:t>
            </a:r>
            <a:r>
              <a:rPr b="1" lang="en-US" sz="2550"/>
              <a:t>eality:</a:t>
            </a:r>
            <a:endParaRPr b="1" sz="2550"/>
          </a:p>
          <a:p>
            <a:pPr indent="-366236" lvl="0" marL="457200" rtl="0" algn="l">
              <a:lnSpc>
                <a:spcPct val="150000"/>
              </a:lnSpc>
              <a:spcBef>
                <a:spcPts val="0"/>
              </a:spcBef>
              <a:spcAft>
                <a:spcPts val="0"/>
              </a:spcAft>
              <a:buSzPct val="100000"/>
              <a:buChar char="●"/>
            </a:pPr>
            <a:r>
              <a:rPr lang="en-US" sz="2550"/>
              <a:t>Limited visual and auditory access (may not see or hear all students)</a:t>
            </a:r>
            <a:endParaRPr sz="2550"/>
          </a:p>
          <a:p>
            <a:pPr indent="-366236" lvl="0" marL="457200" rtl="0" algn="l">
              <a:lnSpc>
                <a:spcPct val="150000"/>
              </a:lnSpc>
              <a:spcBef>
                <a:spcPts val="0"/>
              </a:spcBef>
              <a:spcAft>
                <a:spcPts val="0"/>
              </a:spcAft>
              <a:buSzPct val="100000"/>
              <a:buChar char="●"/>
            </a:pPr>
            <a:r>
              <a:rPr lang="en-US" sz="2550"/>
              <a:t>Preschool attention expectations: students move, enter/exit activities, and do not sit for extended periods</a:t>
            </a:r>
            <a:endParaRPr sz="2550"/>
          </a:p>
          <a:p>
            <a:pPr indent="-366236" lvl="0" marL="457200" rtl="0" algn="l">
              <a:lnSpc>
                <a:spcPct val="150000"/>
              </a:lnSpc>
              <a:spcBef>
                <a:spcPts val="0"/>
              </a:spcBef>
              <a:spcAft>
                <a:spcPts val="0"/>
              </a:spcAft>
              <a:buSzPct val="100000"/>
              <a:buChar char="●"/>
            </a:pPr>
            <a:r>
              <a:rPr lang="en-US" sz="2550"/>
              <a:t>Heavy reliance on classroom staff to facilitate, interpret off-screen behavior, and support participation</a:t>
            </a:r>
            <a:endParaRPr sz="2550"/>
          </a:p>
          <a:p>
            <a:pPr indent="0" lvl="0" marL="0" rtl="0" algn="l">
              <a:spcBef>
                <a:spcPts val="12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g3afaaa82cdc_0_0"/>
          <p:cNvSpPr txBox="1"/>
          <p:nvPr>
            <p:ph type="title"/>
          </p:nvPr>
        </p:nvSpPr>
        <p:spPr>
          <a:xfrm>
            <a:off x="191368" y="278971"/>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Telepractice Barriers and Benefits </a:t>
            </a:r>
            <a:endParaRPr/>
          </a:p>
        </p:txBody>
      </p:sp>
      <p:sp>
        <p:nvSpPr>
          <p:cNvPr id="67" name="Google Shape;67;g3afaaa82cdc_0_0"/>
          <p:cNvSpPr txBox="1"/>
          <p:nvPr>
            <p:ph idx="1" type="body"/>
          </p:nvPr>
        </p:nvSpPr>
        <p:spPr>
          <a:xfrm>
            <a:off x="-133650" y="1314575"/>
            <a:ext cx="11049900" cy="4588800"/>
          </a:xfrm>
          <a:prstGeom prst="rect">
            <a:avLst/>
          </a:prstGeom>
        </p:spPr>
        <p:txBody>
          <a:bodyPr anchorCtr="0" anchor="t" bIns="45700" lIns="91425" spcFirstLastPara="1" rIns="91425" wrap="square" tIns="45700">
            <a:normAutofit/>
          </a:bodyPr>
          <a:lstStyle/>
          <a:p>
            <a:pPr indent="0" lvl="0" marL="457200" rtl="0" algn="l">
              <a:spcBef>
                <a:spcPts val="1000"/>
              </a:spcBef>
              <a:spcAft>
                <a:spcPts val="0"/>
              </a:spcAft>
              <a:buNone/>
            </a:pPr>
            <a:r>
              <a:t/>
            </a:r>
            <a:endParaRPr sz="9200"/>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457200" rtl="0" algn="l">
              <a:spcBef>
                <a:spcPts val="1000"/>
              </a:spcBef>
              <a:spcAft>
                <a:spcPts val="0"/>
              </a:spcAft>
              <a:buNone/>
            </a:pPr>
            <a:r>
              <a:t/>
            </a:r>
            <a:endParaRPr/>
          </a:p>
        </p:txBody>
      </p:sp>
      <p:pic>
        <p:nvPicPr>
          <p:cNvPr id="68" name="Google Shape;68;g3afaaa82cdc_0_0"/>
          <p:cNvPicPr preferRelativeResize="0"/>
          <p:nvPr/>
        </p:nvPicPr>
        <p:blipFill>
          <a:blip r:embed="rId3">
            <a:alphaModFix/>
          </a:blip>
          <a:stretch>
            <a:fillRect/>
          </a:stretch>
        </p:blipFill>
        <p:spPr>
          <a:xfrm>
            <a:off x="734569" y="1520500"/>
            <a:ext cx="9328530" cy="4588800"/>
          </a:xfrm>
          <a:prstGeom prst="rect">
            <a:avLst/>
          </a:prstGeom>
          <a:noFill/>
          <a:ln>
            <a:noFill/>
          </a:ln>
        </p:spPr>
      </p:pic>
      <p:sp>
        <p:nvSpPr>
          <p:cNvPr id="69" name="Google Shape;69;g3afaaa82cdc_0_0"/>
          <p:cNvSpPr txBox="1"/>
          <p:nvPr/>
        </p:nvSpPr>
        <p:spPr>
          <a:xfrm>
            <a:off x="8315575" y="6055875"/>
            <a:ext cx="2600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entury Gothic"/>
                <a:ea typeface="Century Gothic"/>
                <a:cs typeface="Century Gothic"/>
                <a:sym typeface="Century Gothic"/>
              </a:rPr>
              <a:t>(Tucker, 2012)</a:t>
            </a:r>
            <a:endParaRPr sz="19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g3a6cf1cfefd_0_12"/>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Core Telepractice Skills</a:t>
            </a:r>
            <a:endParaRPr/>
          </a:p>
        </p:txBody>
      </p:sp>
      <p:sp>
        <p:nvSpPr>
          <p:cNvPr id="76" name="Google Shape;76;g3a6cf1cfefd_0_12"/>
          <p:cNvSpPr txBox="1"/>
          <p:nvPr>
            <p:ph idx="1" type="body"/>
          </p:nvPr>
        </p:nvSpPr>
        <p:spPr>
          <a:xfrm>
            <a:off x="327743" y="1689901"/>
            <a:ext cx="11536500" cy="4929900"/>
          </a:xfrm>
          <a:prstGeom prst="rect">
            <a:avLst/>
          </a:prstGeom>
        </p:spPr>
        <p:txBody>
          <a:bodyPr anchorCtr="0" anchor="t" bIns="45700" lIns="91425" spcFirstLastPara="1" rIns="91425" wrap="square" tIns="45700">
            <a:normAutofit lnSpcReduction="20000"/>
          </a:bodyPr>
          <a:lstStyle/>
          <a:p>
            <a:pPr indent="-381000" lvl="0" marL="457200" rtl="0" algn="l">
              <a:lnSpc>
                <a:spcPct val="115000"/>
              </a:lnSpc>
              <a:spcBef>
                <a:spcPts val="1200"/>
              </a:spcBef>
              <a:spcAft>
                <a:spcPts val="0"/>
              </a:spcAft>
              <a:buSzPts val="2400"/>
              <a:buFont typeface="Montserrat"/>
              <a:buChar char="●"/>
            </a:pPr>
            <a:r>
              <a:rPr b="1" lang="en-US" sz="2400"/>
              <a:t>Caregiver Coaching:</a:t>
            </a:r>
            <a:r>
              <a:rPr lang="en-US" sz="2400"/>
              <a:t> Supporting teachers and paraprofessionals as co-facilitators of communication</a:t>
            </a:r>
            <a:endParaRPr sz="2400"/>
          </a:p>
          <a:p>
            <a:pPr indent="0" lvl="0" marL="4572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Font typeface="Montserrat"/>
              <a:buChar char="●"/>
            </a:pPr>
            <a:r>
              <a:rPr b="1" lang="en-US" sz="2400"/>
              <a:t>Flexibility &amp; Adaptation:</a:t>
            </a:r>
            <a:r>
              <a:rPr lang="en-US" sz="2400"/>
              <a:t> Pivoting activities in real time based on classroom energy, behavior, and student interests</a:t>
            </a:r>
            <a:endParaRPr sz="2400"/>
          </a:p>
          <a:p>
            <a:pPr indent="0" lvl="0" marL="4572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Font typeface="Montserrat"/>
              <a:buChar char="●"/>
            </a:pPr>
            <a:r>
              <a:rPr b="1" lang="en-US" sz="2400"/>
              <a:t>Clinical Agility:</a:t>
            </a:r>
            <a:r>
              <a:rPr lang="en-US" sz="2400"/>
              <a:t> Quickly pulling up songs, visuals, communication boards, or alternative activities during sessions</a:t>
            </a:r>
            <a:endParaRPr sz="2400"/>
          </a:p>
          <a:p>
            <a:pPr indent="0" lvl="0" marL="4572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Font typeface="Montserrat"/>
              <a:buChar char="●"/>
            </a:pPr>
            <a:r>
              <a:rPr b="1" lang="en-US" sz="2400"/>
              <a:t>Comfort with Controlled Chaos:</a:t>
            </a:r>
            <a:r>
              <a:rPr lang="en-US" sz="2400"/>
              <a:t> Understanding that engagement may look different than in elementary or 1:1 teletherapy</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3a714151cd2_1_30"/>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Pre-Session Preparation</a:t>
            </a:r>
            <a:endParaRPr/>
          </a:p>
        </p:txBody>
      </p:sp>
      <p:sp>
        <p:nvSpPr>
          <p:cNvPr id="83" name="Google Shape;83;g3a714151cd2_1_30"/>
          <p:cNvSpPr txBox="1"/>
          <p:nvPr>
            <p:ph idx="1" type="body"/>
          </p:nvPr>
        </p:nvSpPr>
        <p:spPr>
          <a:xfrm>
            <a:off x="327693" y="1638551"/>
            <a:ext cx="11536500" cy="49299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1200"/>
              </a:spcBef>
              <a:spcAft>
                <a:spcPts val="0"/>
              </a:spcAft>
              <a:buSzPts val="2400"/>
              <a:buChar char="●"/>
            </a:pPr>
            <a:r>
              <a:rPr lang="en-US" sz="2400"/>
              <a:t>Ongoing collaboration with the teacher around classroom themes or curriculum </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Advance notice of activities (e.g., “We’re painting turkey feathers today—we’ll need ___”)</a:t>
            </a:r>
            <a:endParaRPr sz="2400"/>
          </a:p>
          <a:p>
            <a:pPr indent="0" lvl="0" marL="4572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Shared visuals and communication boards</a:t>
            </a:r>
            <a:endParaRPr sz="2400"/>
          </a:p>
          <a:p>
            <a:pPr indent="0" lvl="0" marL="4572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Coordination around materials and sensory activities</a:t>
            </a:r>
            <a:endParaRPr sz="2400"/>
          </a:p>
          <a:p>
            <a:pPr indent="0" lvl="0" marL="0" rtl="0" algn="l">
              <a:lnSpc>
                <a:spcPct val="115000"/>
              </a:lnSpc>
              <a:spcBef>
                <a:spcPts val="1200"/>
              </a:spcBef>
              <a:spcAft>
                <a:spcPts val="0"/>
              </a:spcAft>
              <a:buNone/>
            </a:pPr>
            <a:r>
              <a:t/>
            </a:r>
            <a:endParaRPr sz="2400">
              <a:latin typeface="Montserrat"/>
              <a:ea typeface="Montserrat"/>
              <a:cs typeface="Montserrat"/>
              <a:sym typeface="Montserrat"/>
            </a:endParaRPr>
          </a:p>
          <a:p>
            <a:pPr indent="0" lvl="0" marL="457200" rtl="0" algn="l">
              <a:lnSpc>
                <a:spcPct val="115000"/>
              </a:lnSpc>
              <a:spcBef>
                <a:spcPts val="1200"/>
              </a:spcBef>
              <a:spcAft>
                <a:spcPts val="1200"/>
              </a:spcAft>
              <a:buNone/>
            </a:pPr>
            <a:r>
              <a:t/>
            </a:r>
            <a:endParaRPr sz="24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3a714151cd2_1_24"/>
          <p:cNvSpPr txBox="1"/>
          <p:nvPr>
            <p:ph type="title"/>
          </p:nvPr>
        </p:nvSpPr>
        <p:spPr>
          <a:xfrm>
            <a:off x="327693" y="289446"/>
            <a:ext cx="9264300" cy="10356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When Prep Falls Apart</a:t>
            </a:r>
            <a:endParaRPr/>
          </a:p>
        </p:txBody>
      </p:sp>
      <p:sp>
        <p:nvSpPr>
          <p:cNvPr id="90" name="Google Shape;90;g3a714151cd2_1_24"/>
          <p:cNvSpPr txBox="1"/>
          <p:nvPr>
            <p:ph idx="1" type="body"/>
          </p:nvPr>
        </p:nvSpPr>
        <p:spPr>
          <a:xfrm>
            <a:off x="327693" y="1638551"/>
            <a:ext cx="11536500" cy="4929900"/>
          </a:xfrm>
          <a:prstGeom prst="rect">
            <a:avLst/>
          </a:prstGeom>
        </p:spPr>
        <p:txBody>
          <a:bodyPr anchorCtr="0" anchor="t" bIns="45700" lIns="91425" spcFirstLastPara="1" rIns="91425" wrap="square" tIns="45700">
            <a:normAutofit/>
          </a:bodyPr>
          <a:lstStyle/>
          <a:p>
            <a:pPr indent="-381000" lvl="0" marL="457200" rtl="0" algn="l">
              <a:lnSpc>
                <a:spcPct val="115000"/>
              </a:lnSpc>
              <a:spcBef>
                <a:spcPts val="1200"/>
              </a:spcBef>
              <a:spcAft>
                <a:spcPts val="0"/>
              </a:spcAft>
              <a:buSzPts val="2400"/>
              <a:buChar char="●"/>
            </a:pPr>
            <a:r>
              <a:rPr lang="en-US" sz="2400"/>
              <a:t>Sessions can feel chaotic</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Requires on-the-fly adjustments (extended circle time, movement breaks, or sensory-based language modeling)</a:t>
            </a:r>
            <a:endParaRPr sz="2400"/>
          </a:p>
          <a:p>
            <a:pPr indent="0" lvl="0" marL="914400" rtl="0" algn="l">
              <a:lnSpc>
                <a:spcPct val="115000"/>
              </a:lnSpc>
              <a:spcBef>
                <a:spcPts val="1200"/>
              </a:spcBef>
              <a:spcAft>
                <a:spcPts val="0"/>
              </a:spcAft>
              <a:buNone/>
            </a:pPr>
            <a:r>
              <a:t/>
            </a:r>
            <a:endParaRPr sz="2400"/>
          </a:p>
          <a:p>
            <a:pPr indent="-381000" lvl="0" marL="457200" rtl="0" algn="l">
              <a:lnSpc>
                <a:spcPct val="115000"/>
              </a:lnSpc>
              <a:spcBef>
                <a:spcPts val="1200"/>
              </a:spcBef>
              <a:spcAft>
                <a:spcPts val="0"/>
              </a:spcAft>
              <a:buSzPts val="2400"/>
              <a:buChar char="●"/>
            </a:pPr>
            <a:r>
              <a:rPr lang="en-US" sz="2400"/>
              <a:t>Example pivot: supporting and modeling during snack/meal time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TSHA 26 AC_Colors">
      <a:dk1>
        <a:srgbClr val="000000"/>
      </a:dk1>
      <a:lt1>
        <a:srgbClr val="FFFFFF"/>
      </a:lt1>
      <a:dk2>
        <a:srgbClr val="000000"/>
      </a:dk2>
      <a:lt2>
        <a:srgbClr val="FFFFFF"/>
      </a:lt2>
      <a:accent1>
        <a:srgbClr val="066860"/>
      </a:accent1>
      <a:accent2>
        <a:srgbClr val="DD6926"/>
      </a:accent2>
      <a:accent3>
        <a:srgbClr val="FFF3EA"/>
      </a:accent3>
      <a:accent4>
        <a:srgbClr val="EF4E70"/>
      </a:accent4>
      <a:accent5>
        <a:srgbClr val="32539E"/>
      </a:accent5>
      <a:accent6>
        <a:srgbClr val="F9A349"/>
      </a:accent6>
      <a:hlink>
        <a:srgbClr val="099FBA"/>
      </a:hlink>
      <a:folHlink>
        <a:srgbClr val="00A0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2025-05-09T17:36:59Z</dcterms:created>
  <dc:creator>Camille Werth</dc:creator>
</cp:coreProperties>
</file>